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18" r:id="rId2"/>
    <p:sldId id="355" r:id="rId3"/>
    <p:sldId id="346" r:id="rId4"/>
    <p:sldId id="350" r:id="rId5"/>
    <p:sldId id="329" r:id="rId6"/>
    <p:sldId id="349" r:id="rId7"/>
    <p:sldId id="331" r:id="rId8"/>
    <p:sldId id="352" r:id="rId9"/>
    <p:sldId id="353" r:id="rId10"/>
    <p:sldId id="335" r:id="rId11"/>
    <p:sldId id="359" r:id="rId12"/>
    <p:sldId id="360" r:id="rId13"/>
    <p:sldId id="354" r:id="rId14"/>
    <p:sldId id="362" r:id="rId15"/>
    <p:sldId id="368" r:id="rId16"/>
    <p:sldId id="363" r:id="rId17"/>
    <p:sldId id="364" r:id="rId18"/>
    <p:sldId id="365" r:id="rId19"/>
    <p:sldId id="366" r:id="rId20"/>
    <p:sldId id="356" r:id="rId21"/>
    <p:sldId id="357" r:id="rId22"/>
    <p:sldId id="358" r:id="rId23"/>
    <p:sldId id="340" r:id="rId24"/>
    <p:sldId id="361" r:id="rId25"/>
    <p:sldId id="367"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alia Zemchikhina" initials="NZ" lastIdx="12" clrIdx="0">
    <p:extLst>
      <p:ext uri="{19B8F6BF-5375-455C-9EA6-DF929625EA0E}">
        <p15:presenceInfo xmlns:p15="http://schemas.microsoft.com/office/powerpoint/2012/main" userId="72681aa9ed26d9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DFB"/>
    <a:srgbClr val="6E90FE"/>
    <a:srgbClr val="0ABEB5"/>
    <a:srgbClr val="03C5AE"/>
    <a:srgbClr val="0BDBD1"/>
    <a:srgbClr val="828282"/>
    <a:srgbClr val="8086FC"/>
    <a:srgbClr val="4E78F0"/>
    <a:srgbClr val="F0932C"/>
    <a:srgbClr val="92C6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9" autoAdjust="0"/>
    <p:restoredTop sz="65848" autoAdjust="0"/>
  </p:normalViewPr>
  <p:slideViewPr>
    <p:cSldViewPr showGuides="1">
      <p:cViewPr varScale="1">
        <p:scale>
          <a:sx n="47" d="100"/>
          <a:sy n="47" d="100"/>
        </p:scale>
        <p:origin x="1488" y="54"/>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Selection!$A$11</c:f>
              <c:strCache>
                <c:ptCount val="1"/>
                <c:pt idx="0">
                  <c:v>MICROSOFT CORP</c:v>
                </c:pt>
              </c:strCache>
            </c:strRef>
          </c:tx>
          <c:spPr>
            <a:solidFill>
              <a:srgbClr val="6D6DFB"/>
            </a:solidFill>
            <a:ln>
              <a:noFill/>
            </a:ln>
            <a:effectLst/>
          </c:spPr>
          <c:invertIfNegative val="0"/>
          <c:cat>
            <c:multiLvlStrRef>
              <c:f>Selection!$B$9:$K$10</c:f>
              <c:multiLvlStrCache>
                <c:ptCount val="10"/>
                <c:lvl>
                  <c:pt idx="0">
                    <c:v>Max</c:v>
                  </c:pt>
                  <c:pt idx="1">
                    <c:v>Min</c:v>
                  </c:pt>
                  <c:pt idx="2">
                    <c:v>Max</c:v>
                  </c:pt>
                  <c:pt idx="3">
                    <c:v>Min</c:v>
                  </c:pt>
                  <c:pt idx="4">
                    <c:v>Max</c:v>
                  </c:pt>
                  <c:pt idx="5">
                    <c:v>Min</c:v>
                  </c:pt>
                  <c:pt idx="6">
                    <c:v>Max</c:v>
                  </c:pt>
                  <c:pt idx="7">
                    <c:v>Min</c:v>
                  </c:pt>
                  <c:pt idx="8">
                    <c:v>Max</c:v>
                  </c:pt>
                  <c:pt idx="9">
                    <c:v>Min</c:v>
                  </c:pt>
                </c:lvl>
                <c:lvl>
                  <c:pt idx="0">
                    <c:v>2016</c:v>
                  </c:pt>
                  <c:pt idx="2">
                    <c:v>2017</c:v>
                  </c:pt>
                  <c:pt idx="4">
                    <c:v>2018</c:v>
                  </c:pt>
                  <c:pt idx="6">
                    <c:v>2019</c:v>
                  </c:pt>
                  <c:pt idx="8">
                    <c:v>2020</c:v>
                  </c:pt>
                </c:lvl>
              </c:multiLvlStrCache>
            </c:multiLvlStrRef>
          </c:cat>
          <c:val>
            <c:numRef>
              <c:f>Selection!$B$11:$K$11</c:f>
              <c:numCache>
                <c:formatCode>"$"#,##0.00</c:formatCode>
                <c:ptCount val="10"/>
                <c:pt idx="0">
                  <c:v>64.099999999999994</c:v>
                </c:pt>
                <c:pt idx="1">
                  <c:v>48.04</c:v>
                </c:pt>
                <c:pt idx="2">
                  <c:v>87.5</c:v>
                </c:pt>
                <c:pt idx="3">
                  <c:v>61.95</c:v>
                </c:pt>
                <c:pt idx="4">
                  <c:v>116.18</c:v>
                </c:pt>
                <c:pt idx="5">
                  <c:v>83.83</c:v>
                </c:pt>
                <c:pt idx="6">
                  <c:v>159.55000000000001</c:v>
                </c:pt>
                <c:pt idx="7">
                  <c:v>97.2</c:v>
                </c:pt>
                <c:pt idx="8">
                  <c:v>232.86</c:v>
                </c:pt>
                <c:pt idx="9">
                  <c:v>132.52000000000001</c:v>
                </c:pt>
              </c:numCache>
            </c:numRef>
          </c:val>
          <c:extLst>
            <c:ext xmlns:c16="http://schemas.microsoft.com/office/drawing/2014/chart" uri="{C3380CC4-5D6E-409C-BE32-E72D297353CC}">
              <c16:uniqueId val="{00000000-A712-474E-8C3C-39988BE4D328}"/>
            </c:ext>
          </c:extLst>
        </c:ser>
        <c:ser>
          <c:idx val="1"/>
          <c:order val="1"/>
          <c:tx>
            <c:strRef>
              <c:f>Selection!$A$12</c:f>
              <c:strCache>
                <c:ptCount val="1"/>
                <c:pt idx="0">
                  <c:v>NIKE, INC.</c:v>
                </c:pt>
              </c:strCache>
            </c:strRef>
          </c:tx>
          <c:spPr>
            <a:solidFill>
              <a:srgbClr val="0ABEB5"/>
            </a:solidFill>
            <a:ln>
              <a:noFill/>
            </a:ln>
            <a:effectLst/>
          </c:spPr>
          <c:invertIfNegative val="0"/>
          <c:cat>
            <c:multiLvlStrRef>
              <c:f>Selection!$B$9:$K$10</c:f>
              <c:multiLvlStrCache>
                <c:ptCount val="10"/>
                <c:lvl>
                  <c:pt idx="0">
                    <c:v>Max</c:v>
                  </c:pt>
                  <c:pt idx="1">
                    <c:v>Min</c:v>
                  </c:pt>
                  <c:pt idx="2">
                    <c:v>Max</c:v>
                  </c:pt>
                  <c:pt idx="3">
                    <c:v>Min</c:v>
                  </c:pt>
                  <c:pt idx="4">
                    <c:v>Max</c:v>
                  </c:pt>
                  <c:pt idx="5">
                    <c:v>Min</c:v>
                  </c:pt>
                  <c:pt idx="6">
                    <c:v>Max</c:v>
                  </c:pt>
                  <c:pt idx="7">
                    <c:v>Min</c:v>
                  </c:pt>
                  <c:pt idx="8">
                    <c:v>Max</c:v>
                  </c:pt>
                  <c:pt idx="9">
                    <c:v>Min</c:v>
                  </c:pt>
                </c:lvl>
                <c:lvl>
                  <c:pt idx="0">
                    <c:v>2016</c:v>
                  </c:pt>
                  <c:pt idx="2">
                    <c:v>2017</c:v>
                  </c:pt>
                  <c:pt idx="4">
                    <c:v>2018</c:v>
                  </c:pt>
                  <c:pt idx="6">
                    <c:v>2019</c:v>
                  </c:pt>
                  <c:pt idx="8">
                    <c:v>2020</c:v>
                  </c:pt>
                </c:lvl>
              </c:multiLvlStrCache>
            </c:multiLvlStrRef>
          </c:cat>
          <c:val>
            <c:numRef>
              <c:f>Selection!$B$12:$K$12</c:f>
              <c:numCache>
                <c:formatCode>"$"#,##0.00</c:formatCode>
                <c:ptCount val="10"/>
                <c:pt idx="0">
                  <c:v>65.44</c:v>
                </c:pt>
                <c:pt idx="1">
                  <c:v>49.01</c:v>
                </c:pt>
                <c:pt idx="2">
                  <c:v>65.19</c:v>
                </c:pt>
                <c:pt idx="3">
                  <c:v>50.35</c:v>
                </c:pt>
                <c:pt idx="4">
                  <c:v>86.04</c:v>
                </c:pt>
                <c:pt idx="5">
                  <c:v>62.09</c:v>
                </c:pt>
                <c:pt idx="6">
                  <c:v>101.79</c:v>
                </c:pt>
                <c:pt idx="7">
                  <c:v>71.209999999999994</c:v>
                </c:pt>
                <c:pt idx="8">
                  <c:v>147.94999999999999</c:v>
                </c:pt>
                <c:pt idx="9">
                  <c:v>101.02</c:v>
                </c:pt>
              </c:numCache>
            </c:numRef>
          </c:val>
          <c:extLst>
            <c:ext xmlns:c16="http://schemas.microsoft.com/office/drawing/2014/chart" uri="{C3380CC4-5D6E-409C-BE32-E72D297353CC}">
              <c16:uniqueId val="{00000001-A712-474E-8C3C-39988BE4D328}"/>
            </c:ext>
          </c:extLst>
        </c:ser>
        <c:ser>
          <c:idx val="2"/>
          <c:order val="2"/>
          <c:tx>
            <c:strRef>
              <c:f>Selection!$A$13</c:f>
              <c:strCache>
                <c:ptCount val="1"/>
                <c:pt idx="0">
                  <c:v>KLA CORP</c:v>
                </c:pt>
              </c:strCache>
            </c:strRef>
          </c:tx>
          <c:spPr>
            <a:solidFill>
              <a:srgbClr val="FF0000"/>
            </a:solidFill>
            <a:ln>
              <a:noFill/>
            </a:ln>
            <a:effectLst/>
          </c:spPr>
          <c:invertIfNegative val="0"/>
          <c:cat>
            <c:multiLvlStrRef>
              <c:f>Selection!$B$9:$K$10</c:f>
              <c:multiLvlStrCache>
                <c:ptCount val="10"/>
                <c:lvl>
                  <c:pt idx="0">
                    <c:v>Max</c:v>
                  </c:pt>
                  <c:pt idx="1">
                    <c:v>Min</c:v>
                  </c:pt>
                  <c:pt idx="2">
                    <c:v>Max</c:v>
                  </c:pt>
                  <c:pt idx="3">
                    <c:v>Min</c:v>
                  </c:pt>
                  <c:pt idx="4">
                    <c:v>Max</c:v>
                  </c:pt>
                  <c:pt idx="5">
                    <c:v>Min</c:v>
                  </c:pt>
                  <c:pt idx="6">
                    <c:v>Max</c:v>
                  </c:pt>
                  <c:pt idx="7">
                    <c:v>Min</c:v>
                  </c:pt>
                  <c:pt idx="8">
                    <c:v>Max</c:v>
                  </c:pt>
                  <c:pt idx="9">
                    <c:v>Min</c:v>
                  </c:pt>
                </c:lvl>
                <c:lvl>
                  <c:pt idx="0">
                    <c:v>2016</c:v>
                  </c:pt>
                  <c:pt idx="2">
                    <c:v>2017</c:v>
                  </c:pt>
                  <c:pt idx="4">
                    <c:v>2018</c:v>
                  </c:pt>
                  <c:pt idx="6">
                    <c:v>2019</c:v>
                  </c:pt>
                  <c:pt idx="8">
                    <c:v>2020</c:v>
                  </c:pt>
                </c:lvl>
              </c:multiLvlStrCache>
            </c:multiLvlStrRef>
          </c:cat>
          <c:val>
            <c:numRef>
              <c:f>Selection!$B$13:$K$13</c:f>
              <c:numCache>
                <c:formatCode>"$"#,##0.00</c:formatCode>
                <c:ptCount val="10"/>
                <c:pt idx="0">
                  <c:v>83.23</c:v>
                </c:pt>
                <c:pt idx="1">
                  <c:v>62.33</c:v>
                </c:pt>
                <c:pt idx="2">
                  <c:v>114.43</c:v>
                </c:pt>
                <c:pt idx="3">
                  <c:v>77.86</c:v>
                </c:pt>
                <c:pt idx="4">
                  <c:v>123.96</c:v>
                </c:pt>
                <c:pt idx="5">
                  <c:v>80.650000000000006</c:v>
                </c:pt>
                <c:pt idx="6">
                  <c:v>179.95</c:v>
                </c:pt>
                <c:pt idx="7">
                  <c:v>85.69</c:v>
                </c:pt>
                <c:pt idx="8">
                  <c:v>268.89</c:v>
                </c:pt>
                <c:pt idx="9">
                  <c:v>110.19</c:v>
                </c:pt>
              </c:numCache>
            </c:numRef>
          </c:val>
          <c:extLst>
            <c:ext xmlns:c16="http://schemas.microsoft.com/office/drawing/2014/chart" uri="{C3380CC4-5D6E-409C-BE32-E72D297353CC}">
              <c16:uniqueId val="{00000002-A712-474E-8C3C-39988BE4D328}"/>
            </c:ext>
          </c:extLst>
        </c:ser>
        <c:dLbls>
          <c:showLegendKey val="0"/>
          <c:showVal val="0"/>
          <c:showCatName val="0"/>
          <c:showSerName val="0"/>
          <c:showPercent val="0"/>
          <c:showBubbleSize val="0"/>
        </c:dLbls>
        <c:gapWidth val="219"/>
        <c:overlap val="-27"/>
        <c:axId val="1949803536"/>
        <c:axId val="1949803120"/>
      </c:barChart>
      <c:catAx>
        <c:axId val="1949803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803120"/>
        <c:crosses val="autoZero"/>
        <c:auto val="1"/>
        <c:lblAlgn val="ctr"/>
        <c:lblOffset val="100"/>
        <c:noMultiLvlLbl val="0"/>
      </c:catAx>
      <c:valAx>
        <c:axId val="1949803120"/>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98035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1/4/2021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1/4/2021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Thorough investment analysis helps to see a company’s expenditures, its management’s efficiency in creating profits, and how positive the company's future prognosis is.</a:t>
            </a:r>
          </a:p>
          <a:p>
            <a:endParaRPr lang="en-US" dirty="0"/>
          </a:p>
          <a:p>
            <a:r>
              <a:rPr lang="en-US" dirty="0"/>
              <a:t>The purpose of this analysis is to compile multiple datasets containing annual financial statements from publicly traded companies over a 1-year period (2020), and create a model for determining the estimated value of a company based on its financial position using publicly available data. </a:t>
            </a:r>
          </a:p>
          <a:p>
            <a:endParaRPr lang="en-US" dirty="0"/>
          </a:p>
          <a:p>
            <a:r>
              <a:rPr lang="en-US" dirty="0"/>
              <a:t>The main goal of this analysis is to identify companies that are undervalued by the market, and whose share price is projected to increase in the future to make profitable investment decisions.</a:t>
            </a:r>
          </a:p>
          <a:p>
            <a:endParaRPr lang="en-US" dirty="0"/>
          </a:p>
          <a:p>
            <a:r>
              <a:rPr lang="en-US" dirty="0"/>
              <a:t>I am hoping that answering the data questions will enable me to use the findings to make good investment choices.</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486231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out of 316 and 25 companies submitted filings for FY 2020 in their respective year quarters, presented 1 report only.</a:t>
            </a:r>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183290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report is 90 pages long. The Balance Sheet is dated by April 30, 2020, however, </a:t>
            </a:r>
            <a:r>
              <a:rPr lang="en-US" b="0" i="0" dirty="0">
                <a:solidFill>
                  <a:srgbClr val="000000"/>
                </a:solidFill>
                <a:effectLst/>
                <a:latin typeface="Verdana" panose="020B0604030504040204" pitchFamily="34" charset="0"/>
              </a:rPr>
              <a:t>the end date for the data value is June 30, 2020.</a:t>
            </a:r>
          </a:p>
          <a:p>
            <a:r>
              <a:rPr lang="en-US" dirty="0"/>
              <a:t> </a:t>
            </a:r>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890945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June 30</a:t>
            </a:r>
            <a:r>
              <a:rPr lang="en-US" baseline="30000" dirty="0"/>
              <a:t>th</a:t>
            </a:r>
            <a:r>
              <a:rPr lang="en-US" dirty="0"/>
              <a:t> a quarterly report became available, which continued to increase the stocks prices.</a:t>
            </a:r>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124736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18</a:t>
            </a:fld>
            <a:endParaRPr lang="en-US"/>
          </a:p>
        </p:txBody>
      </p:sp>
    </p:spTree>
    <p:extLst>
      <p:ext uri="{BB962C8B-B14F-4D97-AF65-F5344CB8AC3E}">
        <p14:creationId xmlns:p14="http://schemas.microsoft.com/office/powerpoint/2010/main" val="2984939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algn="l"/>
            <a:endParaRPr lang="en-US" b="1" i="0" u="sng" dirty="0">
              <a:solidFill>
                <a:srgbClr val="296EAA"/>
              </a:solidFill>
              <a:effectLst/>
              <a:latin typeface="Helvetica Neue"/>
            </a:endParaRP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21</a:t>
            </a:fld>
            <a:endParaRPr lang="en-US"/>
          </a:p>
        </p:txBody>
      </p:sp>
    </p:spTree>
    <p:extLst>
      <p:ext uri="{BB962C8B-B14F-4D97-AF65-F5344CB8AC3E}">
        <p14:creationId xmlns:p14="http://schemas.microsoft.com/office/powerpoint/2010/main" val="3121100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24292E"/>
                </a:solidFill>
                <a:effectLst/>
                <a:latin typeface="-apple-system"/>
              </a:rPr>
              <a:t>What are the top 3 financially strongest companies </a:t>
            </a:r>
            <a:r>
              <a:rPr lang="en-US" b="0" i="0" dirty="0">
                <a:solidFill>
                  <a:srgbClr val="24292E"/>
                </a:solidFill>
                <a:effectLst/>
                <a:latin typeface="-apple-system"/>
              </a:rPr>
              <a:t>based on the quarterly Financial Statements reports (average price per share, highest </a:t>
            </a:r>
            <a:r>
              <a:rPr lang="en-US" b="0" i="0" u="sng" dirty="0">
                <a:solidFill>
                  <a:srgbClr val="24292E"/>
                </a:solidFill>
                <a:effectLst/>
                <a:latin typeface="-apple-system"/>
              </a:rPr>
              <a:t>price</a:t>
            </a:r>
            <a:r>
              <a:rPr lang="en-US" b="0" i="0" dirty="0">
                <a:solidFill>
                  <a:srgbClr val="24292E"/>
                </a:solidFill>
                <a:effectLst/>
                <a:latin typeface="-apple-system"/>
              </a:rPr>
              <a:t> per share, the lowest price per share, </a:t>
            </a:r>
            <a:r>
              <a:rPr lang="en-US" b="0" i="0" u="sng" dirty="0">
                <a:solidFill>
                  <a:srgbClr val="24292E"/>
                </a:solidFill>
                <a:effectLst/>
                <a:latin typeface="-apple-system"/>
              </a:rPr>
              <a:t>assets</a:t>
            </a:r>
            <a:r>
              <a:rPr lang="en-US" b="0" i="0" dirty="0">
                <a:solidFill>
                  <a:srgbClr val="24292E"/>
                </a:solidFill>
                <a:effectLst/>
                <a:latin typeface="-apple-system"/>
              </a:rPr>
              <a:t> and </a:t>
            </a:r>
            <a:r>
              <a:rPr lang="en-US" b="0" i="0" u="sng" dirty="0">
                <a:solidFill>
                  <a:srgbClr val="24292E"/>
                </a:solidFill>
                <a:effectLst/>
                <a:latin typeface="-apple-system"/>
              </a:rPr>
              <a:t>liabilities</a:t>
            </a:r>
            <a:r>
              <a:rPr lang="en-US" b="0" i="0" dirty="0">
                <a:solidFill>
                  <a:srgbClr val="24292E"/>
                </a:solidFill>
                <a:effectLst/>
                <a:latin typeface="-apple-system"/>
              </a:rPr>
              <a:t>, the amount of cash a company has, an amount of debt a company owes to lenders in the short term and long term, amount of cash a company generates, emerging competitors</a:t>
            </a:r>
            <a:r>
              <a:rPr lang="en-US" b="0" i="0" u="sng" dirty="0">
                <a:solidFill>
                  <a:srgbClr val="24292E"/>
                </a:solidFill>
                <a:effectLst/>
                <a:latin typeface="-apple-system"/>
              </a:rPr>
              <a:t>, a company’s management quality, what made those companies successful</a:t>
            </a:r>
            <a:r>
              <a:rPr lang="en-US" b="0" i="0" dirty="0">
                <a:solidFill>
                  <a:srgbClr val="24292E"/>
                </a:solidFill>
                <a:effectLst/>
                <a:latin typeface="-apple-system"/>
              </a:rPr>
              <a:t>, a threshold of determining a financially strong company, a correlation between a company’s geographical location and its financial standing, actual and consensus earnings trends)?</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670899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panose="020B0604020202020204" pitchFamily="34" charset="0"/>
              </a:rPr>
              <a:t>EDGAR is the primary system for companies and others submitting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panose="020B0604020202020204" pitchFamily="34" charset="0"/>
              </a:rPr>
              <a:t>All companies, foreign and domestic, are required to file registration statements, periodic reports, and other forms electronically through EDGAR. </a:t>
            </a: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4125350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panose="020B0604020202020204" pitchFamily="34" charset="0"/>
              </a:rPr>
              <a:t>Data contained in documents filed after 5:30PM Eastern on the last business day of a quarter will be included in the subsequent quarterly posting.</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54280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1" i="0" u="sng" dirty="0">
              <a:solidFill>
                <a:srgbClr val="296EAA"/>
              </a:solidFill>
              <a:effectLst/>
              <a:latin typeface="Helvetica Neue"/>
            </a:endParaRPr>
          </a:p>
          <a:p>
            <a:pPr algn="l"/>
            <a:endParaRPr lang="en-US" b="1" i="0" dirty="0">
              <a:solidFill>
                <a:srgbClr val="000000"/>
              </a:solidFill>
              <a:effectLst/>
              <a:latin typeface="Helvetica Neue"/>
            </a:endParaRPr>
          </a:p>
          <a:p>
            <a:endParaRPr lang="en-US" dirty="0"/>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2112882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a:rPr>
              <a:t>The </a:t>
            </a:r>
            <a:r>
              <a:rPr lang="en-US" b="1" i="0" dirty="0">
                <a:solidFill>
                  <a:srgbClr val="202124"/>
                </a:solidFill>
                <a:effectLst/>
                <a:latin typeface="Roboto"/>
              </a:rPr>
              <a:t>balance sheet date is</a:t>
            </a:r>
            <a:r>
              <a:rPr lang="en-US" b="0" i="0" dirty="0">
                <a:solidFill>
                  <a:srgbClr val="202124"/>
                </a:solidFill>
                <a:effectLst/>
                <a:latin typeface="Roboto"/>
              </a:rPr>
              <a:t> a </a:t>
            </a:r>
            <a:r>
              <a:rPr lang="en-US" b="1" i="0" dirty="0">
                <a:solidFill>
                  <a:srgbClr val="202124"/>
                </a:solidFill>
                <a:effectLst/>
                <a:latin typeface="Roboto"/>
              </a:rPr>
              <a:t>date</a:t>
            </a:r>
            <a:r>
              <a:rPr lang="en-US" b="0" i="0" dirty="0">
                <a:solidFill>
                  <a:srgbClr val="202124"/>
                </a:solidFill>
                <a:effectLst/>
                <a:latin typeface="Roboto"/>
              </a:rPr>
              <a:t> as of which the information in a statement of financial position </a:t>
            </a:r>
            <a:r>
              <a:rPr lang="en-US" b="1" i="0" dirty="0">
                <a:solidFill>
                  <a:srgbClr val="202124"/>
                </a:solidFill>
                <a:effectLst/>
                <a:latin typeface="Roboto"/>
              </a:rPr>
              <a:t>is</a:t>
            </a:r>
            <a:r>
              <a:rPr lang="en-US" b="0" i="0" dirty="0">
                <a:solidFill>
                  <a:srgbClr val="202124"/>
                </a:solidFill>
                <a:effectLst/>
                <a:latin typeface="Roboto"/>
              </a:rPr>
              <a:t> stated. This </a:t>
            </a:r>
            <a:r>
              <a:rPr lang="en-US" b="1" i="0" dirty="0">
                <a:solidFill>
                  <a:srgbClr val="202124"/>
                </a:solidFill>
                <a:effectLst/>
                <a:latin typeface="Roboto"/>
              </a:rPr>
              <a:t>date is</a:t>
            </a:r>
            <a:r>
              <a:rPr lang="en-US" b="0" i="0" dirty="0">
                <a:solidFill>
                  <a:srgbClr val="202124"/>
                </a:solidFill>
                <a:effectLst/>
                <a:latin typeface="Roboto"/>
              </a:rPr>
              <a:t> usually the end of a month, quarter, or year. I started quiring data beginning September 2019 to make sure to have all of the possible 2020 </a:t>
            </a:r>
            <a:r>
              <a:rPr lang="en-US" b="0" i="0">
                <a:solidFill>
                  <a:srgbClr val="202124"/>
                </a:solidFill>
                <a:effectLst/>
                <a:latin typeface="Roboto"/>
              </a:rPr>
              <a:t>data captured.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220792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412 out of 428, 700 out of 702 and 4019 out of 4036 total companies submitted only one report.</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955025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ddate</a:t>
            </a:r>
            <a:r>
              <a:rPr lang="en-US" dirty="0"/>
              <a:t>” column shows </a:t>
            </a:r>
            <a:r>
              <a:rPr lang="en-US" b="0" i="0" dirty="0">
                <a:solidFill>
                  <a:srgbClr val="000000"/>
                </a:solidFill>
                <a:effectLst/>
                <a:latin typeface="Verdana" panose="020B0604030504040204" pitchFamily="34" charset="0"/>
              </a:rPr>
              <a:t>the end date for the data value, rounded to the nearest month end. </a:t>
            </a:r>
            <a:r>
              <a:rPr lang="en-US" dirty="0"/>
              <a:t>There are no FY2020 filings in the 1</a:t>
            </a:r>
            <a:r>
              <a:rPr lang="en-US" baseline="30000" dirty="0"/>
              <a:t>st</a:t>
            </a:r>
            <a:r>
              <a:rPr lang="en-US" dirty="0"/>
              <a:t> Quarter of 2020 data set. For 3</a:t>
            </a:r>
            <a:r>
              <a:rPr lang="en-US" baseline="30000" dirty="0"/>
              <a:t>rd</a:t>
            </a:r>
            <a:r>
              <a:rPr lang="en-US" dirty="0"/>
              <a:t> Q of FY2020 the data dates start from 1987-06-30 through 2038-04-30. We see as historical financial data as the data having a future date here. Who would expect that? </a:t>
            </a:r>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53312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2470657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3213" y="0"/>
            <a:ext cx="4265612"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1/4/2021</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1/4/2021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1/4/2021</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1/4/2021</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1/4/2021</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1/4/2021</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1/4/2021</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finance.zacks.com/seven-ways-analyze-stock-4845.html" TargetMode="External"/><Relationship Id="rId13" Type="http://schemas.openxmlformats.org/officeDocument/2006/relationships/hyperlink" Target="https://www.chainofdemand.co/the-power-of-predictive-analytics/" TargetMode="External"/><Relationship Id="rId18" Type="http://schemas.openxmlformats.org/officeDocument/2006/relationships/hyperlink" Target="https://www.investopedia.com/articles/investing/061916/what-best-measure-companys-financial-health.asp" TargetMode="External"/><Relationship Id="rId3" Type="http://schemas.openxmlformats.org/officeDocument/2006/relationships/hyperlink" Target="https://www.sec.gov/edgar/search-and-access" TargetMode="External"/><Relationship Id="rId7" Type="http://schemas.openxmlformats.org/officeDocument/2006/relationships/hyperlink" Target="https://www.investopedia.com/terms/i/investment-analysis.asp#:~:text=Investment%20analysis%20involves%20researching%20and,creating%20an%20overall%20financial%20strategy" TargetMode="External"/><Relationship Id="rId12" Type="http://schemas.openxmlformats.org/officeDocument/2006/relationships/hyperlink" Target="https://www.investopedia.com/articles/investing/041114/simple-overview-quantitative-analysis.asp" TargetMode="External"/><Relationship Id="rId17" Type="http://schemas.openxmlformats.org/officeDocument/2006/relationships/hyperlink" Target="https://www.synario.com/resources/articles/getting-started/a-simple-guide-to-the-10-types-of-financial-models?campaignid=9503953380&amp;adgroupid=105310358307&amp;adid=440676176561&amp;gclid=Cj0KCQiAqo3-BRDoARIsAE5vnaKo2bpqZIRNInc0h5IxE9XEIk_97EBpKUd4XzRx9pq6Qv04HKZNZ1AaAvnVEALw_wcB" TargetMode="External"/><Relationship Id="rId2" Type="http://schemas.openxmlformats.org/officeDocument/2006/relationships/hyperlink" Target="https://www.sec.gov/" TargetMode="External"/><Relationship Id="rId16" Type="http://schemas.openxmlformats.org/officeDocument/2006/relationships/hyperlink" Target="https://pinnacle-business.com/measuring-business-financial-strength/" TargetMode="External"/><Relationship Id="rId1" Type="http://schemas.openxmlformats.org/officeDocument/2006/relationships/slideLayout" Target="../slideLayouts/slideLayout2.xml"/><Relationship Id="rId6" Type="http://schemas.openxmlformats.org/officeDocument/2006/relationships/hyperlink" Target="https://finance.yahoo.com/" TargetMode="External"/><Relationship Id="rId11" Type="http://schemas.openxmlformats.org/officeDocument/2006/relationships/hyperlink" Target="https://www.investopedia.com/articles/basics/09/become-your-own-stock-analyst.asp" TargetMode="External"/><Relationship Id="rId5" Type="http://schemas.openxmlformats.org/officeDocument/2006/relationships/hyperlink" Target="https://www.google.com/finance" TargetMode="External"/><Relationship Id="rId15" Type="http://schemas.openxmlformats.org/officeDocument/2006/relationships/hyperlink" Target="https://www.thebalance.com/guide-to-understanding-financial-statements-357512" TargetMode="External"/><Relationship Id="rId10" Type="http://schemas.openxmlformats.org/officeDocument/2006/relationships/hyperlink" Target="https://archive.mbda.gov/news/blog/2010/08/financial-strength-and-ratio-analysis.html" TargetMode="External"/><Relationship Id="rId19" Type="http://schemas.openxmlformats.org/officeDocument/2006/relationships/hyperlink" Target="https://www.investopedia.com/articles/fundamental-analysis/08/sec-forms.asp" TargetMode="External"/><Relationship Id="rId4" Type="http://schemas.openxmlformats.org/officeDocument/2006/relationships/hyperlink" Target="https://www.sec.gov/dera/data/financial-statement-data-sets.html" TargetMode="External"/><Relationship Id="rId9" Type="http://schemas.openxmlformats.org/officeDocument/2006/relationships/hyperlink" Target="https://www.investopedia.com/terms/f/financialmodeling.asp" TargetMode="External"/><Relationship Id="rId14" Type="http://schemas.openxmlformats.org/officeDocument/2006/relationships/hyperlink" Target="https://www.nerdwallet.com/article/investing/stock-market-basics-everything-beginner-investors-know"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corporatefinanceinstitute.com/resources/knowledge/modeling/financial-modeling-for-beginners/" TargetMode="External"/><Relationship Id="rId13" Type="http://schemas.openxmlformats.org/officeDocument/2006/relationships/hyperlink" Target="https://online.hbs.edu/blog/post/financial-performance-measures" TargetMode="External"/><Relationship Id="rId3" Type="http://schemas.openxmlformats.org/officeDocument/2006/relationships/hyperlink" Target="https://gbr.pepperdine.edu/2010/08/the-role-of-finance-in-the-strategic-planning-and-decision-making-process/" TargetMode="External"/><Relationship Id="rId7" Type="http://schemas.openxmlformats.org/officeDocument/2006/relationships/hyperlink" Target="https://corporatefinanceinstitute.com/resources/knowledge/modeling/what-is-financial-modeling/" TargetMode="External"/><Relationship Id="rId12" Type="http://schemas.openxmlformats.org/officeDocument/2006/relationships/hyperlink" Target="https://www.accountingtools.com/articles/2017/5/16/current-ratio#:~:text=What%20is%20the%20Current%20Ratio%3F&amp;text=Since%20the%20ratio%20is%20current,pay%20in%20a%20timely%20manner" TargetMode="External"/><Relationship Id="rId2" Type="http://schemas.openxmlformats.org/officeDocument/2006/relationships/hyperlink" Target="https://www.investopedia.com/articles/fundamental-analysis/11/calculating-required-rate-of-return.asp" TargetMode="External"/><Relationship Id="rId1" Type="http://schemas.openxmlformats.org/officeDocument/2006/relationships/slideLayout" Target="../slideLayouts/slideLayout2.xml"/><Relationship Id="rId6" Type="http://schemas.openxmlformats.org/officeDocument/2006/relationships/hyperlink" Target="https://www.cashay.com/how-to-do-investment-analysis-123617633.html?guccounter=1&amp;guce_referrer=aHR0cHM6Ly93d3cuZ29vZ2xlLmNvbS8&amp;guce_referrer_sig=AQAAABWh8ptUeYowaXy3bv_RMrtOI2-IVsznv8JHLl1Xr13VeQIOG15262vXfxnOaTc0kHUZXmmOOVD7yZYAP9IvrM9EflIFdFIY1eYQh8jBTcBvrJFwLF_E40IiIJYpXqlcXgXc1kIEak0FC8Ef0RPBGo2BJKZdQ8azFNm7vAbaIgEC" TargetMode="External"/><Relationship Id="rId11" Type="http://schemas.openxmlformats.org/officeDocument/2006/relationships/hyperlink" Target="https://marketsmith.investors.com/Learn/Topic.aspx?name=Analyzing%2BStocks&amp;type=4" TargetMode="External"/><Relationship Id="rId5" Type="http://schemas.openxmlformats.org/officeDocument/2006/relationships/hyperlink" Target="https://www.chainofdemand.co/the-power-of-predictive-analytics/" TargetMode="External"/><Relationship Id="rId15" Type="http://schemas.openxmlformats.org/officeDocument/2006/relationships/hyperlink" Target="https://www.nasdaq.com/" TargetMode="External"/><Relationship Id="rId10" Type="http://schemas.openxmlformats.org/officeDocument/2006/relationships/hyperlink" Target="https://www.investopedia.com/articles/investing/061916/what-best-measure-companys-financial-health.asp" TargetMode="External"/><Relationship Id="rId4" Type="http://schemas.openxmlformats.org/officeDocument/2006/relationships/hyperlink" Target="https://www.americancentury.com/content/direct/en/insights/guidance-planning/general-investing/general-investing-insights/fundamental-vs-quantitative.html" TargetMode="External"/><Relationship Id="rId9" Type="http://schemas.openxmlformats.org/officeDocument/2006/relationships/hyperlink" Target="https://www.synario.com/resources/articles/getting-started/a-simple-guide-to-the-10-types-of-financial-models?campaignid=9503953380&amp;adgroupid=105310358307&amp;adid=440676176561&amp;gclid=Cj0KCQiAqo3-BRDoARIsAE5vnaKo2bpqZIRNInc0h5IxE9XEIk_97EBpKUd4XzRx9pq6Qv04HKZNZ1AaAvnVEALw_wcB" TargetMode="External"/><Relationship Id="rId14" Type="http://schemas.openxmlformats.org/officeDocument/2006/relationships/hyperlink" Target="https://www.investopedia.com/terms/e/eps.as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hyperlink" Target="https://www.sec.gov/form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sz="4800" dirty="0"/>
              <a:t>Securities and </a:t>
            </a:r>
            <a:r>
              <a:rPr lang="en-US" sz="4800"/>
              <a:t>Exchange Commission EDGAR </a:t>
            </a:r>
            <a:r>
              <a:rPr lang="en-US" sz="4800" dirty="0"/>
              <a:t>Stock Market 2020 </a:t>
            </a:r>
            <a:br>
              <a:rPr lang="en-US" sz="4800" dirty="0"/>
            </a:br>
            <a:r>
              <a:rPr lang="en-US" sz="4800" dirty="0"/>
              <a:t>Analysis </a:t>
            </a:r>
            <a:br>
              <a:rPr lang="en-US" sz="4800" dirty="0"/>
            </a:br>
            <a:r>
              <a:rPr lang="en-US" sz="4800" dirty="0"/>
              <a:t>(Quarters 1- 3)</a:t>
            </a:r>
          </a:p>
        </p:txBody>
      </p:sp>
      <p:sp>
        <p:nvSpPr>
          <p:cNvPr id="3" name="Subtitle 2"/>
          <p:cNvSpPr>
            <a:spLocks noGrp="1"/>
          </p:cNvSpPr>
          <p:nvPr>
            <p:ph type="subTitle" idx="1"/>
          </p:nvPr>
        </p:nvSpPr>
        <p:spPr/>
        <p:txBody>
          <a:bodyPr/>
          <a:lstStyle/>
          <a:p>
            <a:r>
              <a:rPr lang="en-US" dirty="0"/>
              <a:t>Investment Analysis of Promising Emerging Companies</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10-Ks Data in 2020 is valid through...</a:t>
            </a:r>
          </a:p>
        </p:txBody>
      </p:sp>
      <p:pic>
        <p:nvPicPr>
          <p:cNvPr id="5" name="Picture 4">
            <a:extLst>
              <a:ext uri="{FF2B5EF4-FFF2-40B4-BE49-F238E27FC236}">
                <a16:creationId xmlns:a16="http://schemas.microsoft.com/office/drawing/2014/main" id="{FC175D52-C97E-423C-A7C9-112A20D8A8BA}"/>
              </a:ext>
            </a:extLst>
          </p:cNvPr>
          <p:cNvPicPr>
            <a:picLocks noChangeAspect="1"/>
          </p:cNvPicPr>
          <p:nvPr/>
        </p:nvPicPr>
        <p:blipFill>
          <a:blip r:embed="rId3"/>
          <a:stretch>
            <a:fillRect/>
          </a:stretch>
        </p:blipFill>
        <p:spPr>
          <a:xfrm>
            <a:off x="1293812" y="2076061"/>
            <a:ext cx="3619982" cy="3429000"/>
          </a:xfrm>
          <a:prstGeom prst="rect">
            <a:avLst/>
          </a:prstGeom>
        </p:spPr>
      </p:pic>
      <p:pic>
        <p:nvPicPr>
          <p:cNvPr id="9" name="Picture 8">
            <a:extLst>
              <a:ext uri="{FF2B5EF4-FFF2-40B4-BE49-F238E27FC236}">
                <a16:creationId xmlns:a16="http://schemas.microsoft.com/office/drawing/2014/main" id="{34FE2C4A-B2AA-4A92-B744-E3B974068FFA}"/>
              </a:ext>
            </a:extLst>
          </p:cNvPr>
          <p:cNvPicPr>
            <a:picLocks noChangeAspect="1"/>
          </p:cNvPicPr>
          <p:nvPr/>
        </p:nvPicPr>
        <p:blipFill>
          <a:blip r:embed="rId4"/>
          <a:stretch>
            <a:fillRect/>
          </a:stretch>
        </p:blipFill>
        <p:spPr>
          <a:xfrm>
            <a:off x="5408612" y="2091612"/>
            <a:ext cx="4038600" cy="3237769"/>
          </a:xfrm>
          <a:prstGeom prst="rect">
            <a:avLst/>
          </a:prstGeom>
        </p:spPr>
      </p:pic>
      <p:pic>
        <p:nvPicPr>
          <p:cNvPr id="11" name="Picture 10">
            <a:extLst>
              <a:ext uri="{FF2B5EF4-FFF2-40B4-BE49-F238E27FC236}">
                <a16:creationId xmlns:a16="http://schemas.microsoft.com/office/drawing/2014/main" id="{6B2A6C0E-1866-4497-938C-3472CEE16FC0}"/>
              </a:ext>
            </a:extLst>
          </p:cNvPr>
          <p:cNvPicPr>
            <a:picLocks noChangeAspect="1"/>
          </p:cNvPicPr>
          <p:nvPr/>
        </p:nvPicPr>
        <p:blipFill>
          <a:blip r:embed="rId5"/>
          <a:stretch>
            <a:fillRect/>
          </a:stretch>
        </p:blipFill>
        <p:spPr>
          <a:xfrm>
            <a:off x="9828213" y="2076061"/>
            <a:ext cx="1558164" cy="2267339"/>
          </a:xfrm>
          <a:prstGeom prst="rect">
            <a:avLst/>
          </a:prstGeom>
        </p:spPr>
      </p:pic>
    </p:spTree>
    <p:extLst>
      <p:ext uri="{BB962C8B-B14F-4D97-AF65-F5344CB8AC3E}">
        <p14:creationId xmlns:p14="http://schemas.microsoft.com/office/powerpoint/2010/main" val="1028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62296-8AE9-4143-9190-63A43739076E}"/>
              </a:ext>
            </a:extLst>
          </p:cNvPr>
          <p:cNvSpPr>
            <a:spLocks noGrp="1"/>
          </p:cNvSpPr>
          <p:nvPr>
            <p:ph type="title"/>
          </p:nvPr>
        </p:nvSpPr>
        <p:spPr>
          <a:xfrm>
            <a:off x="1370012" y="381000"/>
            <a:ext cx="9829799" cy="1219200"/>
          </a:xfrm>
        </p:spPr>
        <p:txBody>
          <a:bodyPr/>
          <a:lstStyle/>
          <a:p>
            <a:pPr algn="ctr"/>
            <a:r>
              <a:rPr lang="en-US" sz="3600" dirty="0"/>
              <a:t>10-Ks FY2020 Only Data is Valid through…</a:t>
            </a:r>
            <a:endParaRPr lang="en-US" dirty="0"/>
          </a:p>
        </p:txBody>
      </p:sp>
      <p:pic>
        <p:nvPicPr>
          <p:cNvPr id="4" name="Picture 3">
            <a:extLst>
              <a:ext uri="{FF2B5EF4-FFF2-40B4-BE49-F238E27FC236}">
                <a16:creationId xmlns:a16="http://schemas.microsoft.com/office/drawing/2014/main" id="{D070E548-6276-4FB6-A802-2E1C3081DFCA}"/>
              </a:ext>
            </a:extLst>
          </p:cNvPr>
          <p:cNvPicPr>
            <a:picLocks noChangeAspect="1"/>
          </p:cNvPicPr>
          <p:nvPr/>
        </p:nvPicPr>
        <p:blipFill>
          <a:blip r:embed="rId3"/>
          <a:stretch>
            <a:fillRect/>
          </a:stretch>
        </p:blipFill>
        <p:spPr>
          <a:xfrm>
            <a:off x="1293813" y="1752601"/>
            <a:ext cx="5333999" cy="2876840"/>
          </a:xfrm>
          <a:prstGeom prst="rect">
            <a:avLst/>
          </a:prstGeom>
        </p:spPr>
      </p:pic>
      <p:pic>
        <p:nvPicPr>
          <p:cNvPr id="8" name="Picture 7">
            <a:extLst>
              <a:ext uri="{FF2B5EF4-FFF2-40B4-BE49-F238E27FC236}">
                <a16:creationId xmlns:a16="http://schemas.microsoft.com/office/drawing/2014/main" id="{8AAF18BB-969D-40D4-8412-83B9A00CF9BE}"/>
              </a:ext>
            </a:extLst>
          </p:cNvPr>
          <p:cNvPicPr>
            <a:picLocks noChangeAspect="1"/>
          </p:cNvPicPr>
          <p:nvPr/>
        </p:nvPicPr>
        <p:blipFill>
          <a:blip r:embed="rId4"/>
          <a:stretch>
            <a:fillRect/>
          </a:stretch>
        </p:blipFill>
        <p:spPr>
          <a:xfrm>
            <a:off x="5561012" y="3530611"/>
            <a:ext cx="5891047" cy="2960288"/>
          </a:xfrm>
          <a:prstGeom prst="rect">
            <a:avLst/>
          </a:prstGeom>
        </p:spPr>
      </p:pic>
    </p:spTree>
    <p:extLst>
      <p:ext uri="{BB962C8B-B14F-4D97-AF65-F5344CB8AC3E}">
        <p14:creationId xmlns:p14="http://schemas.microsoft.com/office/powerpoint/2010/main" val="102605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2EE43-CE95-42E8-95D3-A414D2957E0A}"/>
              </a:ext>
            </a:extLst>
          </p:cNvPr>
          <p:cNvSpPr>
            <a:spLocks noGrp="1"/>
          </p:cNvSpPr>
          <p:nvPr>
            <p:ph type="title"/>
          </p:nvPr>
        </p:nvSpPr>
        <p:spPr/>
        <p:txBody>
          <a:bodyPr/>
          <a:lstStyle/>
          <a:p>
            <a:pPr algn="ctr"/>
            <a:r>
              <a:rPr lang="en-US" dirty="0"/>
              <a:t>The Number of 10-Ks for FY 2020 Reported by Each Company</a:t>
            </a:r>
          </a:p>
        </p:txBody>
      </p:sp>
      <p:pic>
        <p:nvPicPr>
          <p:cNvPr id="4" name="Picture 3">
            <a:extLst>
              <a:ext uri="{FF2B5EF4-FFF2-40B4-BE49-F238E27FC236}">
                <a16:creationId xmlns:a16="http://schemas.microsoft.com/office/drawing/2014/main" id="{6CF4EFC9-9722-4676-AC24-4F9C3F7CFE25}"/>
              </a:ext>
            </a:extLst>
          </p:cNvPr>
          <p:cNvPicPr>
            <a:picLocks noChangeAspect="1"/>
          </p:cNvPicPr>
          <p:nvPr/>
        </p:nvPicPr>
        <p:blipFill>
          <a:blip r:embed="rId3"/>
          <a:stretch>
            <a:fillRect/>
          </a:stretch>
        </p:blipFill>
        <p:spPr>
          <a:xfrm>
            <a:off x="1217613" y="1905000"/>
            <a:ext cx="2895599" cy="3581400"/>
          </a:xfrm>
          <a:prstGeom prst="rect">
            <a:avLst/>
          </a:prstGeom>
        </p:spPr>
      </p:pic>
      <p:pic>
        <p:nvPicPr>
          <p:cNvPr id="6" name="Picture 5">
            <a:extLst>
              <a:ext uri="{FF2B5EF4-FFF2-40B4-BE49-F238E27FC236}">
                <a16:creationId xmlns:a16="http://schemas.microsoft.com/office/drawing/2014/main" id="{140CBEAF-72E9-4A07-B69C-EAD8973CAF6C}"/>
              </a:ext>
            </a:extLst>
          </p:cNvPr>
          <p:cNvPicPr>
            <a:picLocks noChangeAspect="1"/>
          </p:cNvPicPr>
          <p:nvPr/>
        </p:nvPicPr>
        <p:blipFill>
          <a:blip r:embed="rId4"/>
          <a:stretch>
            <a:fillRect/>
          </a:stretch>
        </p:blipFill>
        <p:spPr>
          <a:xfrm>
            <a:off x="4494212" y="2590800"/>
            <a:ext cx="2495550" cy="2790825"/>
          </a:xfrm>
          <a:prstGeom prst="rect">
            <a:avLst/>
          </a:prstGeom>
        </p:spPr>
      </p:pic>
      <p:pic>
        <p:nvPicPr>
          <p:cNvPr id="8" name="Picture 7">
            <a:extLst>
              <a:ext uri="{FF2B5EF4-FFF2-40B4-BE49-F238E27FC236}">
                <a16:creationId xmlns:a16="http://schemas.microsoft.com/office/drawing/2014/main" id="{7878072A-2658-4818-9D03-738B339DF475}"/>
              </a:ext>
            </a:extLst>
          </p:cNvPr>
          <p:cNvPicPr>
            <a:picLocks noChangeAspect="1"/>
          </p:cNvPicPr>
          <p:nvPr/>
        </p:nvPicPr>
        <p:blipFill>
          <a:blip r:embed="rId5"/>
          <a:stretch>
            <a:fillRect/>
          </a:stretch>
        </p:blipFill>
        <p:spPr>
          <a:xfrm>
            <a:off x="8380412" y="2200275"/>
            <a:ext cx="1533525" cy="781050"/>
          </a:xfrm>
          <a:prstGeom prst="rect">
            <a:avLst/>
          </a:prstGeom>
        </p:spPr>
      </p:pic>
    </p:spTree>
    <p:extLst>
      <p:ext uri="{BB962C8B-B14F-4D97-AF65-F5344CB8AC3E}">
        <p14:creationId xmlns:p14="http://schemas.microsoft.com/office/powerpoint/2010/main" val="113348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a:t>Just a 10-K snapshot of AMERICAN SOFTWARE, INC.</a:t>
            </a:r>
          </a:p>
        </p:txBody>
      </p:sp>
      <p:pic>
        <p:nvPicPr>
          <p:cNvPr id="4" name="Picture 3">
            <a:extLst>
              <a:ext uri="{FF2B5EF4-FFF2-40B4-BE49-F238E27FC236}">
                <a16:creationId xmlns:a16="http://schemas.microsoft.com/office/drawing/2014/main" id="{0F6C2AB1-D306-4C52-AB6B-1E1B218BB1E0}"/>
              </a:ext>
            </a:extLst>
          </p:cNvPr>
          <p:cNvPicPr>
            <a:picLocks noChangeAspect="1"/>
          </p:cNvPicPr>
          <p:nvPr/>
        </p:nvPicPr>
        <p:blipFill rotWithShape="1">
          <a:blip r:embed="rId3"/>
          <a:srcRect l="3094" t="10976" r="62724" b="32881"/>
          <a:stretch/>
        </p:blipFill>
        <p:spPr>
          <a:xfrm>
            <a:off x="1751012" y="1752600"/>
            <a:ext cx="9034072" cy="4876800"/>
          </a:xfrm>
          <a:prstGeom prst="rect">
            <a:avLst/>
          </a:prstGeom>
        </p:spPr>
      </p:pic>
    </p:spTree>
    <p:extLst>
      <p:ext uri="{BB962C8B-B14F-4D97-AF65-F5344CB8AC3E}">
        <p14:creationId xmlns:p14="http://schemas.microsoft.com/office/powerpoint/2010/main" val="159162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9E6-9C19-4810-9F0F-8E5974D1470D}"/>
              </a:ext>
            </a:extLst>
          </p:cNvPr>
          <p:cNvSpPr>
            <a:spLocks noGrp="1"/>
          </p:cNvSpPr>
          <p:nvPr>
            <p:ph type="title"/>
          </p:nvPr>
        </p:nvSpPr>
        <p:spPr/>
        <p:txBody>
          <a:bodyPr/>
          <a:lstStyle/>
          <a:p>
            <a:pPr algn="ctr"/>
            <a:r>
              <a:rPr lang="en-US" dirty="0"/>
              <a:t>What are the top 3 companies?</a:t>
            </a:r>
          </a:p>
        </p:txBody>
      </p:sp>
      <p:graphicFrame>
        <p:nvGraphicFramePr>
          <p:cNvPr id="4" name="Table 3">
            <a:extLst>
              <a:ext uri="{FF2B5EF4-FFF2-40B4-BE49-F238E27FC236}">
                <a16:creationId xmlns:a16="http://schemas.microsoft.com/office/drawing/2014/main" id="{194EA69C-E023-47ED-AFDE-4B8F0D66EC4D}"/>
              </a:ext>
            </a:extLst>
          </p:cNvPr>
          <p:cNvGraphicFramePr>
            <a:graphicFrameLocks noGrp="1"/>
          </p:cNvGraphicFramePr>
          <p:nvPr>
            <p:extLst>
              <p:ext uri="{D42A27DB-BD31-4B8C-83A1-F6EECF244321}">
                <p14:modId xmlns:p14="http://schemas.microsoft.com/office/powerpoint/2010/main" val="2700849272"/>
              </p:ext>
            </p:extLst>
          </p:nvPr>
        </p:nvGraphicFramePr>
        <p:xfrm>
          <a:off x="2360612" y="2438400"/>
          <a:ext cx="6934200" cy="3352799"/>
        </p:xfrm>
        <a:graphic>
          <a:graphicData uri="http://schemas.openxmlformats.org/drawingml/2006/table">
            <a:tbl>
              <a:tblPr firstRow="1" firstCol="1" bandRow="1">
                <a:tableStyleId>{69CF1AB2-1976-4502-BF36-3FF5EA218861}</a:tableStyleId>
              </a:tblPr>
              <a:tblGrid>
                <a:gridCol w="2870847">
                  <a:extLst>
                    <a:ext uri="{9D8B030D-6E8A-4147-A177-3AD203B41FA5}">
                      <a16:colId xmlns:a16="http://schemas.microsoft.com/office/drawing/2014/main" val="4029719949"/>
                    </a:ext>
                  </a:extLst>
                </a:gridCol>
                <a:gridCol w="4063353">
                  <a:extLst>
                    <a:ext uri="{9D8B030D-6E8A-4147-A177-3AD203B41FA5}">
                      <a16:colId xmlns:a16="http://schemas.microsoft.com/office/drawing/2014/main" val="2447206550"/>
                    </a:ext>
                  </a:extLst>
                </a:gridCol>
              </a:tblGrid>
              <a:tr h="714531">
                <a:tc gridSpan="2">
                  <a:txBody>
                    <a:bodyPr/>
                    <a:lstStyle/>
                    <a:p>
                      <a:pPr marL="0" marR="0" algn="l">
                        <a:lnSpc>
                          <a:spcPct val="107000"/>
                        </a:lnSpc>
                        <a:spcBef>
                          <a:spcPts val="0"/>
                        </a:spcBef>
                        <a:spcAft>
                          <a:spcPts val="0"/>
                        </a:spcAft>
                      </a:pPr>
                      <a:r>
                        <a:rPr lang="en-US" sz="2000" dirty="0">
                          <a:solidFill>
                            <a:schemeClr val="bg1"/>
                          </a:solidFill>
                          <a:effectLst/>
                        </a:rPr>
                        <a:t>Selection After Comparative Analysis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50000"/>
                      </a:schemeClr>
                    </a:solidFill>
                  </a:tcPr>
                </a:tc>
                <a:tc hMerge="1">
                  <a:txBody>
                    <a:bodyPr/>
                    <a:lstStyle/>
                    <a:p>
                      <a:endParaRPr lang="en-US"/>
                    </a:p>
                  </a:txBody>
                  <a:tcPr/>
                </a:tc>
                <a:extLst>
                  <a:ext uri="{0D108BD9-81ED-4DB2-BD59-A6C34878D82A}">
                    <a16:rowId xmlns:a16="http://schemas.microsoft.com/office/drawing/2014/main" val="794881632"/>
                  </a:ext>
                </a:extLst>
              </a:tr>
              <a:tr h="659567">
                <a:tc>
                  <a:txBody>
                    <a:bodyPr/>
                    <a:lstStyle/>
                    <a:p>
                      <a:pPr marL="0" marR="0">
                        <a:lnSpc>
                          <a:spcPct val="107000"/>
                        </a:lnSpc>
                        <a:spcBef>
                          <a:spcPts val="0"/>
                        </a:spcBef>
                        <a:spcAft>
                          <a:spcPts val="0"/>
                        </a:spcAft>
                      </a:pPr>
                      <a:r>
                        <a:rPr lang="en-US" sz="1800">
                          <a:solidFill>
                            <a:schemeClr val="bg1"/>
                          </a:solidFill>
                          <a:effectLst/>
                        </a:rPr>
                        <a:t>Company</a:t>
                      </a:r>
                      <a:endParaRPr lang="en-US"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75000"/>
                      </a:schemeClr>
                    </a:solidFill>
                  </a:tcPr>
                </a:tc>
                <a:tc>
                  <a:txBody>
                    <a:bodyPr/>
                    <a:lstStyle/>
                    <a:p>
                      <a:pPr marL="0" marR="0" algn="ctr">
                        <a:lnSpc>
                          <a:spcPct val="107000"/>
                        </a:lnSpc>
                        <a:spcBef>
                          <a:spcPts val="0"/>
                        </a:spcBef>
                        <a:spcAft>
                          <a:spcPts val="0"/>
                        </a:spcAft>
                      </a:pPr>
                      <a:r>
                        <a:rPr lang="en-US" sz="1800" b="1" dirty="0">
                          <a:solidFill>
                            <a:schemeClr val="bg1"/>
                          </a:solidFill>
                          <a:effectLst/>
                        </a:rPr>
                        <a:t>Stock Price Increase after 10k release from June 30, 2020 - Present</a:t>
                      </a:r>
                      <a:endParaRPr lang="en-US" sz="1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1">
                        <a:lumMod val="75000"/>
                      </a:schemeClr>
                    </a:solidFill>
                  </a:tcPr>
                </a:tc>
                <a:extLst>
                  <a:ext uri="{0D108BD9-81ED-4DB2-BD59-A6C34878D82A}">
                    <a16:rowId xmlns:a16="http://schemas.microsoft.com/office/drawing/2014/main" val="3933488556"/>
                  </a:ext>
                </a:extLst>
              </a:tr>
              <a:tr h="659567">
                <a:tc>
                  <a:txBody>
                    <a:bodyPr/>
                    <a:lstStyle/>
                    <a:p>
                      <a:pPr marL="0" marR="0">
                        <a:lnSpc>
                          <a:spcPct val="107000"/>
                        </a:lnSpc>
                        <a:spcBef>
                          <a:spcPts val="0"/>
                        </a:spcBef>
                        <a:spcAft>
                          <a:spcPts val="0"/>
                        </a:spcAft>
                      </a:pPr>
                      <a:r>
                        <a:rPr lang="en-US" sz="1400">
                          <a:effectLst/>
                        </a:rPr>
                        <a:t>MICROSOFT CORP</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rPr>
                        <a:t>10%</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0119453"/>
                  </a:ext>
                </a:extLst>
              </a:tr>
              <a:tr h="659567">
                <a:tc>
                  <a:txBody>
                    <a:bodyPr/>
                    <a:lstStyle/>
                    <a:p>
                      <a:pPr marL="0" marR="0">
                        <a:lnSpc>
                          <a:spcPct val="107000"/>
                        </a:lnSpc>
                        <a:spcBef>
                          <a:spcPts val="0"/>
                        </a:spcBef>
                        <a:spcAft>
                          <a:spcPts val="0"/>
                        </a:spcAft>
                      </a:pPr>
                      <a:r>
                        <a:rPr lang="en-US" sz="1400">
                          <a:effectLst/>
                        </a:rPr>
                        <a:t>NIKE, INC.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a:effectLst/>
                        </a:rPr>
                        <a:t>32%</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01189863"/>
                  </a:ext>
                </a:extLst>
              </a:tr>
              <a:tr h="659567">
                <a:tc>
                  <a:txBody>
                    <a:bodyPr/>
                    <a:lstStyle/>
                    <a:p>
                      <a:pPr marL="0" marR="0">
                        <a:lnSpc>
                          <a:spcPct val="107000"/>
                        </a:lnSpc>
                        <a:spcBef>
                          <a:spcPts val="0"/>
                        </a:spcBef>
                        <a:spcAft>
                          <a:spcPts val="0"/>
                        </a:spcAft>
                      </a:pPr>
                      <a:r>
                        <a:rPr lang="en-US" sz="1400" dirty="0">
                          <a:effectLst/>
                        </a:rPr>
                        <a:t>KLA CORP</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600" b="1" dirty="0">
                          <a:effectLst/>
                        </a:rPr>
                        <a:t>26%</a:t>
                      </a:r>
                      <a:endParaRPr lang="en-US" sz="16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43752506"/>
                  </a:ext>
                </a:extLst>
              </a:tr>
            </a:tbl>
          </a:graphicData>
        </a:graphic>
      </p:graphicFrame>
    </p:spTree>
    <p:extLst>
      <p:ext uri="{BB962C8B-B14F-4D97-AF65-F5344CB8AC3E}">
        <p14:creationId xmlns:p14="http://schemas.microsoft.com/office/powerpoint/2010/main" val="53101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E4B3F-B645-48CA-AAF7-EAFC160EDCEE}"/>
              </a:ext>
            </a:extLst>
          </p:cNvPr>
          <p:cNvSpPr>
            <a:spLocks noGrp="1"/>
          </p:cNvSpPr>
          <p:nvPr>
            <p:ph type="title"/>
          </p:nvPr>
        </p:nvSpPr>
        <p:spPr/>
        <p:txBody>
          <a:bodyPr/>
          <a:lstStyle/>
          <a:p>
            <a:r>
              <a:rPr lang="en-US" dirty="0"/>
              <a:t>Key Performance Indicators </a:t>
            </a:r>
          </a:p>
        </p:txBody>
      </p:sp>
      <p:sp>
        <p:nvSpPr>
          <p:cNvPr id="3" name="TextBox 2">
            <a:extLst>
              <a:ext uri="{FF2B5EF4-FFF2-40B4-BE49-F238E27FC236}">
                <a16:creationId xmlns:a16="http://schemas.microsoft.com/office/drawing/2014/main" id="{3BE9391E-F0F7-4620-AEB8-4281F8947CE6}"/>
              </a:ext>
            </a:extLst>
          </p:cNvPr>
          <p:cNvSpPr txBox="1"/>
          <p:nvPr/>
        </p:nvSpPr>
        <p:spPr>
          <a:xfrm>
            <a:off x="1674812" y="1828800"/>
            <a:ext cx="9448800" cy="646331"/>
          </a:xfrm>
          <a:prstGeom prst="rect">
            <a:avLst/>
          </a:prstGeom>
          <a:noFill/>
        </p:spPr>
        <p:txBody>
          <a:bodyPr wrap="square" rtlCol="0">
            <a:spAutoFit/>
          </a:bodyPr>
          <a:lstStyle/>
          <a:p>
            <a:r>
              <a:rPr lang="en-US" dirty="0"/>
              <a:t>The below formulas were used to select the top companies. Each company was present after the formulas were applied.  </a:t>
            </a:r>
          </a:p>
        </p:txBody>
      </p:sp>
      <p:graphicFrame>
        <p:nvGraphicFramePr>
          <p:cNvPr id="4" name="Table 3">
            <a:extLst>
              <a:ext uri="{FF2B5EF4-FFF2-40B4-BE49-F238E27FC236}">
                <a16:creationId xmlns:a16="http://schemas.microsoft.com/office/drawing/2014/main" id="{891B326C-CEDA-4E27-9B24-2DB5FD807EA5}"/>
              </a:ext>
            </a:extLst>
          </p:cNvPr>
          <p:cNvGraphicFramePr>
            <a:graphicFrameLocks noGrp="1"/>
          </p:cNvGraphicFramePr>
          <p:nvPr>
            <p:extLst>
              <p:ext uri="{D42A27DB-BD31-4B8C-83A1-F6EECF244321}">
                <p14:modId xmlns:p14="http://schemas.microsoft.com/office/powerpoint/2010/main" val="856799610"/>
              </p:ext>
            </p:extLst>
          </p:nvPr>
        </p:nvGraphicFramePr>
        <p:xfrm>
          <a:off x="1827212" y="2703731"/>
          <a:ext cx="9525000" cy="4000564"/>
        </p:xfrm>
        <a:graphic>
          <a:graphicData uri="http://schemas.openxmlformats.org/drawingml/2006/table">
            <a:tbl>
              <a:tblPr>
                <a:tableStyleId>{69CF1AB2-1976-4502-BF36-3FF5EA218861}</a:tableStyleId>
              </a:tblPr>
              <a:tblGrid>
                <a:gridCol w="9525000">
                  <a:extLst>
                    <a:ext uri="{9D8B030D-6E8A-4147-A177-3AD203B41FA5}">
                      <a16:colId xmlns:a16="http://schemas.microsoft.com/office/drawing/2014/main" val="1456864215"/>
                    </a:ext>
                  </a:extLst>
                </a:gridCol>
              </a:tblGrid>
              <a:tr h="204143">
                <a:tc>
                  <a:txBody>
                    <a:bodyPr/>
                    <a:lstStyle/>
                    <a:p>
                      <a:pPr algn="l" fontAlgn="b"/>
                      <a:r>
                        <a:rPr lang="en-US" sz="1600" b="1" u="none" strike="noStrike" dirty="0">
                          <a:effectLst/>
                        </a:rPr>
                        <a:t>Key Performance Indicators </a:t>
                      </a:r>
                      <a:endParaRPr lang="en-US" sz="1600" b="1"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3841452109"/>
                  </a:ext>
                </a:extLst>
              </a:tr>
              <a:tr h="783667">
                <a:tc>
                  <a:txBody>
                    <a:bodyPr/>
                    <a:lstStyle/>
                    <a:p>
                      <a:pPr algn="l" fontAlgn="b"/>
                      <a:r>
                        <a:rPr lang="en-US" sz="1200" b="1" u="none" strike="noStrike" dirty="0">
                          <a:effectLst/>
                        </a:rPr>
                        <a:t>Current ratio </a:t>
                      </a:r>
                      <a:r>
                        <a:rPr lang="en-US" sz="1200" u="none" strike="noStrike" dirty="0">
                          <a:effectLst/>
                        </a:rPr>
                        <a:t>is a liquidity ratio that helps you understand whether the business can pay its short-term obligations—that is, obligations due within one year— with its current assets and liabilities. </a:t>
                      </a:r>
                      <a:br>
                        <a:rPr lang="en-US" sz="1200" u="none" strike="noStrike" dirty="0">
                          <a:effectLst/>
                        </a:rPr>
                      </a:br>
                      <a:br>
                        <a:rPr lang="en-US" sz="1200" u="none" strike="noStrike" dirty="0">
                          <a:effectLst/>
                        </a:rPr>
                      </a:br>
                      <a:r>
                        <a:rPr lang="en-US" sz="1200" u="none" strike="noStrike" dirty="0">
                          <a:effectLst/>
                        </a:rPr>
                        <a:t>Current Ratio = Current Assets / Current Liabilities</a:t>
                      </a:r>
                      <a:endParaRPr lang="en-US" sz="1200" b="0"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2763087940"/>
                  </a:ext>
                </a:extLst>
              </a:tr>
              <a:tr h="662828">
                <a:tc>
                  <a:txBody>
                    <a:bodyPr/>
                    <a:lstStyle/>
                    <a:p>
                      <a:pPr algn="l" fontAlgn="b"/>
                      <a:r>
                        <a:rPr lang="en-US" sz="1200" b="1" u="none" strike="noStrike" dirty="0">
                          <a:effectLst/>
                        </a:rPr>
                        <a:t>Working capital </a:t>
                      </a:r>
                      <a:r>
                        <a:rPr lang="en-US" sz="1200" u="none" strike="noStrike" dirty="0">
                          <a:effectLst/>
                        </a:rPr>
                        <a:t>is a measure of the business’s available operating liquidity, which can be used to fund day-to-day operations.</a:t>
                      </a:r>
                      <a:br>
                        <a:rPr lang="en-US" sz="1200" u="none" strike="noStrike" dirty="0">
                          <a:effectLst/>
                        </a:rPr>
                      </a:br>
                      <a:br>
                        <a:rPr lang="en-US" sz="1200" u="none" strike="noStrike" dirty="0">
                          <a:effectLst/>
                        </a:rPr>
                      </a:br>
                      <a:r>
                        <a:rPr lang="en-US" sz="1200" u="none" strike="noStrike" dirty="0">
                          <a:effectLst/>
                        </a:rPr>
                        <a:t>Working Capital = Current Assets - Current Liabilities</a:t>
                      </a:r>
                      <a:endParaRPr lang="en-US" sz="1200" b="0"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3436284459"/>
                  </a:ext>
                </a:extLst>
              </a:tr>
              <a:tr h="854216">
                <a:tc>
                  <a:txBody>
                    <a:bodyPr/>
                    <a:lstStyle/>
                    <a:p>
                      <a:pPr algn="l" fontAlgn="b"/>
                      <a:r>
                        <a:rPr lang="en-US" sz="1200" b="1" u="none" strike="noStrike" dirty="0">
                          <a:effectLst/>
                        </a:rPr>
                        <a:t>The gross profit ratio </a:t>
                      </a:r>
                      <a:r>
                        <a:rPr lang="en-US" sz="1200" u="none" strike="noStrike" dirty="0">
                          <a:effectLst/>
                        </a:rPr>
                        <a:t>shows the proportion of profits generated by the sale of products or services, before selling and administrative expenses. It is used to examine the ability of a business to create sellable products in a cost-effective manner.</a:t>
                      </a:r>
                      <a:br>
                        <a:rPr lang="en-US" sz="1200" u="none" strike="noStrike" dirty="0">
                          <a:effectLst/>
                        </a:rPr>
                      </a:br>
                      <a:br>
                        <a:rPr lang="en-US" sz="1200" u="none" strike="noStrike" dirty="0">
                          <a:effectLst/>
                        </a:rPr>
                      </a:br>
                      <a:r>
                        <a:rPr lang="en-US" sz="1200" u="none" strike="noStrike" dirty="0">
                          <a:effectLst/>
                        </a:rPr>
                        <a:t>(Sales – (Direct materials + Direct Labor + Overhead)) ÷ Sales</a:t>
                      </a:r>
                      <a:endParaRPr lang="en-US" sz="1200" b="0"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79180851"/>
                  </a:ext>
                </a:extLst>
              </a:tr>
              <a:tr h="783667">
                <a:tc>
                  <a:txBody>
                    <a:bodyPr/>
                    <a:lstStyle/>
                    <a:p>
                      <a:pPr algn="l" fontAlgn="b"/>
                      <a:r>
                        <a:rPr lang="en-US" sz="1200" b="1" u="none" strike="noStrike" dirty="0">
                          <a:effectLst/>
                        </a:rPr>
                        <a:t>Earnings per share </a:t>
                      </a:r>
                      <a:r>
                        <a:rPr lang="en-US" sz="1200" u="none" strike="noStrike" dirty="0">
                          <a:effectLst/>
                        </a:rPr>
                        <a:t>is calculated as a company's profit divided by the outstanding shares of its common stock. The resulting number serves as an indicator of a company's profitability. </a:t>
                      </a:r>
                      <a:br>
                        <a:rPr lang="en-US" sz="1200" u="none" strike="noStrike" dirty="0">
                          <a:effectLst/>
                        </a:rPr>
                      </a:br>
                      <a:br>
                        <a:rPr lang="en-US" sz="1200" u="none" strike="noStrike" dirty="0">
                          <a:effectLst/>
                        </a:rPr>
                      </a:br>
                      <a:r>
                        <a:rPr lang="en-US" sz="1200" u="none" strike="noStrike" dirty="0">
                          <a:effectLst/>
                        </a:rPr>
                        <a:t>Earnings Per Share = net profit / number of common shares outstanding</a:t>
                      </a:r>
                      <a:endParaRPr lang="en-US" sz="1200" b="0"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2757828019"/>
                  </a:ext>
                </a:extLst>
              </a:tr>
              <a:tr h="662828">
                <a:tc>
                  <a:txBody>
                    <a:bodyPr/>
                    <a:lstStyle/>
                    <a:p>
                      <a:pPr algn="l" fontAlgn="b"/>
                      <a:r>
                        <a:rPr lang="en-US" sz="1200" b="1" u="none" strike="noStrike" dirty="0">
                          <a:effectLst/>
                        </a:rPr>
                        <a:t>Cash Per Share </a:t>
                      </a:r>
                      <a:r>
                        <a:rPr lang="en-US" sz="1200" u="none" strike="noStrike" dirty="0">
                          <a:effectLst/>
                        </a:rPr>
                        <a:t>- is used to determine a firm's liquidity and is a good indicator of the overall financial health of a company. </a:t>
                      </a:r>
                      <a:br>
                        <a:rPr lang="en-US" sz="1200" u="none" strike="noStrike" dirty="0">
                          <a:effectLst/>
                        </a:rPr>
                      </a:br>
                      <a:br>
                        <a:rPr lang="en-US" sz="1200" u="none" strike="noStrike" dirty="0">
                          <a:effectLst/>
                        </a:rPr>
                      </a:br>
                      <a:r>
                        <a:rPr lang="en-US" sz="1200" u="none" strike="noStrike" dirty="0">
                          <a:effectLst/>
                        </a:rPr>
                        <a:t>Cash Per Share = Total Cash / number of common shares outstanding</a:t>
                      </a:r>
                      <a:endParaRPr lang="en-US" sz="1200" b="0" i="0" u="none" strike="noStrike" dirty="0">
                        <a:solidFill>
                          <a:srgbClr val="000000"/>
                        </a:solidFill>
                        <a:effectLst/>
                        <a:latin typeface="Calibri" panose="020F0502020204030204" pitchFamily="34" charset="0"/>
                      </a:endParaRPr>
                    </a:p>
                  </a:txBody>
                  <a:tcPr marL="9518" marR="9518" marT="9518" marB="0" anchor="b"/>
                </a:tc>
                <a:extLst>
                  <a:ext uri="{0D108BD9-81ED-4DB2-BD59-A6C34878D82A}">
                    <a16:rowId xmlns:a16="http://schemas.microsoft.com/office/drawing/2014/main" val="639065446"/>
                  </a:ext>
                </a:extLst>
              </a:tr>
            </a:tbl>
          </a:graphicData>
        </a:graphic>
      </p:graphicFrame>
    </p:spTree>
    <p:extLst>
      <p:ext uri="{BB962C8B-B14F-4D97-AF65-F5344CB8AC3E}">
        <p14:creationId xmlns:p14="http://schemas.microsoft.com/office/powerpoint/2010/main" val="169881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7B97-6E4E-463A-BBD9-B9FA83BFB229}"/>
              </a:ext>
            </a:extLst>
          </p:cNvPr>
          <p:cNvSpPr>
            <a:spLocks noGrp="1"/>
          </p:cNvSpPr>
          <p:nvPr>
            <p:ph type="title"/>
          </p:nvPr>
        </p:nvSpPr>
        <p:spPr/>
        <p:txBody>
          <a:bodyPr/>
          <a:lstStyle/>
          <a:p>
            <a:pPr algn="ctr"/>
            <a:r>
              <a:rPr lang="en-US" sz="3600" b="0" dirty="0"/>
              <a:t>Five Year</a:t>
            </a:r>
            <a:r>
              <a:rPr lang="en-US" sz="3600" b="0" baseline="0" dirty="0"/>
              <a:t> Common Stock Price Analysis</a:t>
            </a:r>
            <a:br>
              <a:rPr lang="en-US" sz="3600" b="0" dirty="0"/>
            </a:br>
            <a:endParaRPr lang="en-US" dirty="0"/>
          </a:p>
        </p:txBody>
      </p:sp>
      <p:graphicFrame>
        <p:nvGraphicFramePr>
          <p:cNvPr id="4" name="Chart 3">
            <a:extLst>
              <a:ext uri="{FF2B5EF4-FFF2-40B4-BE49-F238E27FC236}">
                <a16:creationId xmlns:a16="http://schemas.microsoft.com/office/drawing/2014/main" id="{18E318B7-D1E1-4851-B5BE-DF4779A16027}"/>
              </a:ext>
            </a:extLst>
          </p:cNvPr>
          <p:cNvGraphicFramePr/>
          <p:nvPr>
            <p:extLst>
              <p:ext uri="{D42A27DB-BD31-4B8C-83A1-F6EECF244321}">
                <p14:modId xmlns:p14="http://schemas.microsoft.com/office/powerpoint/2010/main" val="657779300"/>
              </p:ext>
            </p:extLst>
          </p:nvPr>
        </p:nvGraphicFramePr>
        <p:xfrm>
          <a:off x="1827212" y="1885950"/>
          <a:ext cx="8991600" cy="39052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5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7BCD6-EDB2-45CD-986C-95940B1062F2}"/>
              </a:ext>
            </a:extLst>
          </p:cNvPr>
          <p:cNvSpPr>
            <a:spLocks noGrp="1"/>
          </p:cNvSpPr>
          <p:nvPr>
            <p:ph type="title"/>
          </p:nvPr>
        </p:nvSpPr>
        <p:spPr/>
        <p:txBody>
          <a:bodyPr/>
          <a:lstStyle/>
          <a:p>
            <a:pPr algn="ctr"/>
            <a:r>
              <a:rPr lang="en-US" dirty="0"/>
              <a:t>Average Share Price of Nike, Inc. Common Stock With Forecast</a:t>
            </a:r>
          </a:p>
        </p:txBody>
      </p:sp>
      <p:pic>
        <p:nvPicPr>
          <p:cNvPr id="6" name="Picture 5">
            <a:extLst>
              <a:ext uri="{FF2B5EF4-FFF2-40B4-BE49-F238E27FC236}">
                <a16:creationId xmlns:a16="http://schemas.microsoft.com/office/drawing/2014/main" id="{3458B10A-4FD4-41CF-8AF9-A409412B7A6B}"/>
              </a:ext>
            </a:extLst>
          </p:cNvPr>
          <p:cNvPicPr>
            <a:picLocks noChangeAspect="1"/>
          </p:cNvPicPr>
          <p:nvPr/>
        </p:nvPicPr>
        <p:blipFill>
          <a:blip r:embed="rId2"/>
          <a:stretch>
            <a:fillRect/>
          </a:stretch>
        </p:blipFill>
        <p:spPr>
          <a:xfrm>
            <a:off x="1979612" y="1752600"/>
            <a:ext cx="8343900" cy="4566594"/>
          </a:xfrm>
          <a:prstGeom prst="rect">
            <a:avLst/>
          </a:prstGeom>
        </p:spPr>
      </p:pic>
    </p:spTree>
    <p:extLst>
      <p:ext uri="{BB962C8B-B14F-4D97-AF65-F5344CB8AC3E}">
        <p14:creationId xmlns:p14="http://schemas.microsoft.com/office/powerpoint/2010/main" val="240689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E5081-B34F-46A9-9776-413C2634FB13}"/>
              </a:ext>
            </a:extLst>
          </p:cNvPr>
          <p:cNvSpPr>
            <a:spLocks noGrp="1"/>
          </p:cNvSpPr>
          <p:nvPr>
            <p:ph type="title"/>
          </p:nvPr>
        </p:nvSpPr>
        <p:spPr/>
        <p:txBody>
          <a:bodyPr/>
          <a:lstStyle/>
          <a:p>
            <a:pPr algn="ctr"/>
            <a:r>
              <a:rPr lang="en-US" dirty="0"/>
              <a:t>Average Share Price of Microsoft Common Stock With Forecast</a:t>
            </a:r>
          </a:p>
        </p:txBody>
      </p:sp>
      <p:pic>
        <p:nvPicPr>
          <p:cNvPr id="12" name="Picture 11">
            <a:extLst>
              <a:ext uri="{FF2B5EF4-FFF2-40B4-BE49-F238E27FC236}">
                <a16:creationId xmlns:a16="http://schemas.microsoft.com/office/drawing/2014/main" id="{F5044BFF-B7F1-4C47-94C9-89F35336F946}"/>
              </a:ext>
            </a:extLst>
          </p:cNvPr>
          <p:cNvPicPr>
            <a:picLocks noChangeAspect="1"/>
          </p:cNvPicPr>
          <p:nvPr/>
        </p:nvPicPr>
        <p:blipFill>
          <a:blip r:embed="rId3"/>
          <a:stretch>
            <a:fillRect/>
          </a:stretch>
        </p:blipFill>
        <p:spPr>
          <a:xfrm>
            <a:off x="1827212" y="1898636"/>
            <a:ext cx="8534400" cy="4494357"/>
          </a:xfrm>
          <a:prstGeom prst="rect">
            <a:avLst/>
          </a:prstGeom>
        </p:spPr>
      </p:pic>
    </p:spTree>
    <p:extLst>
      <p:ext uri="{BB962C8B-B14F-4D97-AF65-F5344CB8AC3E}">
        <p14:creationId xmlns:p14="http://schemas.microsoft.com/office/powerpoint/2010/main" val="163091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109E-324A-4A27-9E37-4CDC6E6EBA04}"/>
              </a:ext>
            </a:extLst>
          </p:cNvPr>
          <p:cNvSpPr>
            <a:spLocks noGrp="1"/>
          </p:cNvSpPr>
          <p:nvPr>
            <p:ph type="title"/>
          </p:nvPr>
        </p:nvSpPr>
        <p:spPr/>
        <p:txBody>
          <a:bodyPr/>
          <a:lstStyle/>
          <a:p>
            <a:pPr algn="ctr"/>
            <a:r>
              <a:rPr lang="en-US" dirty="0"/>
              <a:t>Average Share Price of KLA Corp Common Stock With Forecast</a:t>
            </a:r>
          </a:p>
        </p:txBody>
      </p:sp>
      <p:pic>
        <p:nvPicPr>
          <p:cNvPr id="4" name="Picture 3">
            <a:extLst>
              <a:ext uri="{FF2B5EF4-FFF2-40B4-BE49-F238E27FC236}">
                <a16:creationId xmlns:a16="http://schemas.microsoft.com/office/drawing/2014/main" id="{9080724F-0D64-451E-B5B5-242F8D08FD4B}"/>
              </a:ext>
            </a:extLst>
          </p:cNvPr>
          <p:cNvPicPr>
            <a:picLocks noChangeAspect="1"/>
          </p:cNvPicPr>
          <p:nvPr/>
        </p:nvPicPr>
        <p:blipFill>
          <a:blip r:embed="rId2"/>
          <a:stretch>
            <a:fillRect/>
          </a:stretch>
        </p:blipFill>
        <p:spPr>
          <a:xfrm>
            <a:off x="1784349" y="1828800"/>
            <a:ext cx="8805863" cy="4569675"/>
          </a:xfrm>
          <a:prstGeom prst="rect">
            <a:avLst/>
          </a:prstGeom>
        </p:spPr>
      </p:pic>
    </p:spTree>
    <p:extLst>
      <p:ext uri="{BB962C8B-B14F-4D97-AF65-F5344CB8AC3E}">
        <p14:creationId xmlns:p14="http://schemas.microsoft.com/office/powerpoint/2010/main" val="12742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3CED-ED3E-4B48-957C-F1E7D50008DD}"/>
              </a:ext>
            </a:extLst>
          </p:cNvPr>
          <p:cNvSpPr>
            <a:spLocks noGrp="1"/>
          </p:cNvSpPr>
          <p:nvPr>
            <p:ph type="title"/>
          </p:nvPr>
        </p:nvSpPr>
        <p:spPr/>
        <p:txBody>
          <a:bodyPr/>
          <a:lstStyle/>
          <a:p>
            <a:r>
              <a:rPr lang="en-US" dirty="0"/>
              <a:t>Data Questions</a:t>
            </a:r>
          </a:p>
        </p:txBody>
      </p:sp>
      <p:sp>
        <p:nvSpPr>
          <p:cNvPr id="3" name="Content Placeholder 2">
            <a:extLst>
              <a:ext uri="{FF2B5EF4-FFF2-40B4-BE49-F238E27FC236}">
                <a16:creationId xmlns:a16="http://schemas.microsoft.com/office/drawing/2014/main" id="{10F5C80E-A92B-4830-9D25-B446381E62CD}"/>
              </a:ext>
            </a:extLst>
          </p:cNvPr>
          <p:cNvSpPr>
            <a:spLocks noGrp="1"/>
          </p:cNvSpPr>
          <p:nvPr>
            <p:ph idx="1"/>
          </p:nvPr>
        </p:nvSpPr>
        <p:spPr/>
        <p:txBody>
          <a:bodyPr/>
          <a:lstStyle/>
          <a:p>
            <a:pPr algn="l"/>
            <a:r>
              <a:rPr lang="en-US" b="0" i="0" u="sng" dirty="0">
                <a:solidFill>
                  <a:srgbClr val="24292E"/>
                </a:solidFill>
                <a:effectLst/>
                <a:latin typeface="-apple-system"/>
              </a:rPr>
              <a:t>What are the top 3 financially strongest companies </a:t>
            </a:r>
            <a:r>
              <a:rPr lang="en-US" b="0" i="0" dirty="0">
                <a:solidFill>
                  <a:srgbClr val="24292E"/>
                </a:solidFill>
                <a:effectLst/>
                <a:latin typeface="-apple-system"/>
              </a:rPr>
              <a:t>based on the annual Financial Statements reports </a:t>
            </a:r>
            <a:r>
              <a:rPr lang="en-US" dirty="0">
                <a:solidFill>
                  <a:srgbClr val="24292E"/>
                </a:solidFill>
                <a:latin typeface="-apple-system"/>
              </a:rPr>
              <a:t>(working capital, cash per share, current ratio, earnings per share)</a:t>
            </a:r>
            <a:r>
              <a:rPr lang="en-US" b="0" i="0" dirty="0">
                <a:solidFill>
                  <a:srgbClr val="24292E"/>
                </a:solidFill>
                <a:effectLst/>
                <a:latin typeface="-apple-system"/>
              </a:rPr>
              <a:t>?</a:t>
            </a:r>
          </a:p>
          <a:p>
            <a:pPr algn="l"/>
            <a:r>
              <a:rPr lang="en-US" b="0" u="sng" dirty="0">
                <a:solidFill>
                  <a:srgbClr val="24292E"/>
                </a:solidFill>
                <a:effectLst/>
                <a:latin typeface="-apple-system"/>
              </a:rPr>
              <a:t>Does the Data show a trend?</a:t>
            </a:r>
          </a:p>
          <a:p>
            <a:pPr algn="l"/>
            <a:r>
              <a:rPr lang="en-US" b="0" i="0" u="sng" dirty="0">
                <a:solidFill>
                  <a:srgbClr val="24292E"/>
                </a:solidFill>
                <a:effectLst/>
                <a:latin typeface="-apple-system"/>
              </a:rPr>
              <a:t>Is it possible to forecast financial trends?</a:t>
            </a:r>
          </a:p>
          <a:p>
            <a:endParaRPr lang="en-US" dirty="0"/>
          </a:p>
        </p:txBody>
      </p:sp>
    </p:spTree>
    <p:extLst>
      <p:ext uri="{BB962C8B-B14F-4D97-AF65-F5344CB8AC3E}">
        <p14:creationId xmlns:p14="http://schemas.microsoft.com/office/powerpoint/2010/main" val="300469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A1F1-9B58-410D-99C1-3C3AF0740F85}"/>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6FF5FCDA-BD9A-4CAC-89E1-78706C4FF6C4}"/>
              </a:ext>
            </a:extLst>
          </p:cNvPr>
          <p:cNvSpPr>
            <a:spLocks noGrp="1"/>
          </p:cNvSpPr>
          <p:nvPr>
            <p:ph idx="1"/>
          </p:nvPr>
        </p:nvSpPr>
        <p:spPr/>
        <p:txBody>
          <a:bodyPr>
            <a:normAutofit fontScale="62500" lnSpcReduction="20000"/>
          </a:bodyPr>
          <a:lstStyle/>
          <a:p>
            <a:r>
              <a:rPr lang="en-US" dirty="0"/>
              <a:t>There’s a lot more to learn and more data questions to answer.</a:t>
            </a:r>
          </a:p>
          <a:p>
            <a:r>
              <a:rPr lang="en-US" dirty="0"/>
              <a:t>In the 2020 Q1 data set there are no filings for FY2020. Since 2020 Q4 has recently closed, the data is not yet available. We are left with 2 quarters of financial data to work with as of right now. In order to get a full FY2020 financial picture, we will have to wait for 2021 Q1 to close and the data is released.</a:t>
            </a:r>
          </a:p>
          <a:p>
            <a:r>
              <a:rPr lang="en-US" dirty="0"/>
              <a:t>The data sets contain historical filings.</a:t>
            </a:r>
          </a:p>
          <a:p>
            <a:r>
              <a:rPr lang="en-US" dirty="0"/>
              <a:t>The majority of companies submit only one 10-K report for a respective FY.</a:t>
            </a:r>
          </a:p>
          <a:p>
            <a:r>
              <a:rPr lang="en-US" dirty="0"/>
              <a:t>Microsoft, Nike, and KLA are the top undervalued stocks based on the conducted comparative analysis.</a:t>
            </a:r>
          </a:p>
          <a:p>
            <a:r>
              <a:rPr lang="en-US" dirty="0"/>
              <a:t>Data does show financial trends, and it is possible to forecast them. However, financial projections are a set of assumptions based on historical company and industry results.</a:t>
            </a:r>
          </a:p>
          <a:p>
            <a:r>
              <a:rPr lang="en-US" dirty="0"/>
              <a:t> The statements are open to interpretation, and as a result, investors often draw vastly different conclusions about a company's financial performance.</a:t>
            </a:r>
          </a:p>
          <a:p>
            <a:r>
              <a:rPr lang="en-US" dirty="0"/>
              <a:t>Never blindly accept what stock analysts have to say and always do your own research.</a:t>
            </a:r>
          </a:p>
          <a:p>
            <a:r>
              <a:rPr lang="en-US" dirty="0"/>
              <a:t>Incorporating more tables into the analysis will give so much more knowledge.</a:t>
            </a:r>
          </a:p>
          <a:p>
            <a:endParaRPr lang="en-US" dirty="0"/>
          </a:p>
        </p:txBody>
      </p:sp>
    </p:spTree>
    <p:extLst>
      <p:ext uri="{BB962C8B-B14F-4D97-AF65-F5344CB8AC3E}">
        <p14:creationId xmlns:p14="http://schemas.microsoft.com/office/powerpoint/2010/main" val="161602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4A1F1-9B58-410D-99C1-3C3AF0740F85}"/>
              </a:ext>
            </a:extLst>
          </p:cNvPr>
          <p:cNvSpPr>
            <a:spLocks noGrp="1"/>
          </p:cNvSpPr>
          <p:nvPr>
            <p:ph type="title"/>
          </p:nvPr>
        </p:nvSpPr>
        <p:spPr/>
        <p:txBody>
          <a:bodyPr/>
          <a:lstStyle/>
          <a:p>
            <a:pPr algn="ctr"/>
            <a:r>
              <a:rPr lang="en-US" dirty="0"/>
              <a:t>Glossary</a:t>
            </a:r>
          </a:p>
        </p:txBody>
      </p:sp>
      <p:sp>
        <p:nvSpPr>
          <p:cNvPr id="3" name="Content Placeholder 2">
            <a:extLst>
              <a:ext uri="{FF2B5EF4-FFF2-40B4-BE49-F238E27FC236}">
                <a16:creationId xmlns:a16="http://schemas.microsoft.com/office/drawing/2014/main" id="{6FF5FCDA-BD9A-4CAC-89E1-78706C4FF6C4}"/>
              </a:ext>
            </a:extLst>
          </p:cNvPr>
          <p:cNvSpPr>
            <a:spLocks noGrp="1"/>
          </p:cNvSpPr>
          <p:nvPr>
            <p:ph idx="1"/>
          </p:nvPr>
        </p:nvSpPr>
        <p:spPr/>
        <p:txBody>
          <a:bodyPr>
            <a:normAutofit fontScale="92500"/>
          </a:bodyPr>
          <a:lstStyle/>
          <a:p>
            <a:r>
              <a:rPr lang="en-US" sz="1200" b="1" dirty="0"/>
              <a:t>Financial statements </a:t>
            </a:r>
            <a:r>
              <a:rPr lang="en-US" sz="1200" dirty="0"/>
              <a:t>are written records that convey the business activities and the financial performance of a company. </a:t>
            </a:r>
          </a:p>
          <a:p>
            <a:pPr marL="0" indent="0">
              <a:buNone/>
            </a:pPr>
            <a:r>
              <a:rPr lang="en-US" sz="1200" dirty="0"/>
              <a:t>       Financial statements include:</a:t>
            </a:r>
          </a:p>
          <a:p>
            <a:r>
              <a:rPr lang="en-US" sz="1200" b="1" dirty="0"/>
              <a:t>Balance sheet </a:t>
            </a:r>
            <a:r>
              <a:rPr lang="en-US" sz="1200" dirty="0"/>
              <a:t>provides an overview of assets, liabilities, and stockholders' equity as a snapshot in time;</a:t>
            </a:r>
          </a:p>
          <a:p>
            <a:r>
              <a:rPr lang="en-US" sz="1200" b="1" dirty="0"/>
              <a:t>Income statement </a:t>
            </a:r>
            <a:r>
              <a:rPr lang="en-US" sz="1200" dirty="0"/>
              <a:t>primarily focuses on a company’s revenues and expenses during a particular period;</a:t>
            </a:r>
          </a:p>
          <a:p>
            <a:r>
              <a:rPr lang="en-US" sz="1200" b="1" dirty="0"/>
              <a:t>Cash flow statement </a:t>
            </a:r>
            <a:r>
              <a:rPr lang="en-US" sz="1200" dirty="0"/>
              <a:t>measures how well a company generates cash to pay its debt obligations, fund its operating expenses, and fund investments.</a:t>
            </a:r>
          </a:p>
          <a:p>
            <a:r>
              <a:rPr lang="en-US" sz="1200" dirty="0"/>
              <a:t>A</a:t>
            </a:r>
            <a:r>
              <a:rPr lang="en-US" sz="1200" b="1" dirty="0"/>
              <a:t> 10-K </a:t>
            </a:r>
            <a:r>
              <a:rPr lang="en-US" sz="1200" dirty="0"/>
              <a:t>is a comprehensive report filed annually by a publicly-traded company about its financial performance: includes its history, organizational structure, financial statements, earnings per share, subsidiaries, executive compensation, and any other relevant data.</a:t>
            </a:r>
          </a:p>
          <a:p>
            <a:r>
              <a:rPr lang="en-US" sz="1200" b="1" dirty="0"/>
              <a:t>Investment analysis </a:t>
            </a:r>
            <a:r>
              <a:rPr lang="en-US" sz="1200" dirty="0"/>
              <a:t>is a broad term for many different methods of evaluating investments, industry sectors, and economic trends.  It can include charting past returns to predict future performance, selecting the type of investment that best suits an investor's needs, or evaluating individual securities such as stocks and bonds to determine their risks, yield potential, or price movements.</a:t>
            </a:r>
          </a:p>
          <a:p>
            <a:r>
              <a:rPr lang="en-US" sz="1200" b="1" dirty="0"/>
              <a:t>Stocks</a:t>
            </a:r>
            <a:r>
              <a:rPr lang="en-US" sz="1200" dirty="0"/>
              <a:t> are equity investments that represent ownership in a company. Stocks = “shares” or “equities”. You are a (part) business owner. </a:t>
            </a:r>
          </a:p>
          <a:p>
            <a:pPr marL="287337" lvl="1" indent="0">
              <a:buNone/>
            </a:pPr>
            <a:r>
              <a:rPr lang="en-US" sz="1200" dirty="0"/>
              <a:t>Companies issue shares as a means to raise large amounts of capital to fund projects that will ultimately lead to  growth and create a return for investors.</a:t>
            </a:r>
          </a:p>
          <a:p>
            <a:pPr marL="287337" lvl="1" indent="0">
              <a:buNone/>
            </a:pPr>
            <a:r>
              <a:rPr lang="en-US" sz="1200" dirty="0"/>
              <a:t>The stock price of a company is simply the market's determination of the company's value, which is dependent on its assets, its current profits, and its expected future profits amongst other things.</a:t>
            </a:r>
          </a:p>
          <a:p>
            <a:pPr marL="0" indent="0">
              <a:buNone/>
            </a:pPr>
            <a:endParaRPr lang="en-US" sz="1200" dirty="0"/>
          </a:p>
        </p:txBody>
      </p:sp>
    </p:spTree>
    <p:extLst>
      <p:ext uri="{BB962C8B-B14F-4D97-AF65-F5344CB8AC3E}">
        <p14:creationId xmlns:p14="http://schemas.microsoft.com/office/powerpoint/2010/main" val="84093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1013-D3F9-4151-8E5E-36D88FFEEA33}"/>
              </a:ext>
            </a:extLst>
          </p:cNvPr>
          <p:cNvSpPr>
            <a:spLocks noGrp="1"/>
          </p:cNvSpPr>
          <p:nvPr>
            <p:ph type="title"/>
          </p:nvPr>
        </p:nvSpPr>
        <p:spPr/>
        <p:txBody>
          <a:bodyPr/>
          <a:lstStyle/>
          <a:p>
            <a:pPr algn="ctr"/>
            <a:r>
              <a:rPr lang="en-US" dirty="0"/>
              <a:t>Glossary (cont.)</a:t>
            </a:r>
          </a:p>
        </p:txBody>
      </p:sp>
      <p:sp>
        <p:nvSpPr>
          <p:cNvPr id="3" name="Content Placeholder 2">
            <a:extLst>
              <a:ext uri="{FF2B5EF4-FFF2-40B4-BE49-F238E27FC236}">
                <a16:creationId xmlns:a16="http://schemas.microsoft.com/office/drawing/2014/main" id="{5447E405-1BF0-4A43-A63C-846950F307FE}"/>
              </a:ext>
            </a:extLst>
          </p:cNvPr>
          <p:cNvSpPr>
            <a:spLocks noGrp="1"/>
          </p:cNvSpPr>
          <p:nvPr>
            <p:ph idx="1"/>
          </p:nvPr>
        </p:nvSpPr>
        <p:spPr/>
        <p:txBody>
          <a:bodyPr>
            <a:normAutofit/>
          </a:bodyPr>
          <a:lstStyle/>
          <a:p>
            <a:pPr algn="l"/>
            <a:r>
              <a:rPr lang="en-US" sz="1200" b="0" i="0" dirty="0">
                <a:solidFill>
                  <a:srgbClr val="000000"/>
                </a:solidFill>
                <a:effectLst/>
                <a:latin typeface="Helvetica Neue"/>
              </a:rPr>
              <a:t>A</a:t>
            </a:r>
            <a:r>
              <a:rPr lang="en-US" sz="1200" b="0" i="0" u="sng" dirty="0">
                <a:solidFill>
                  <a:srgbClr val="000000"/>
                </a:solidFill>
                <a:effectLst/>
                <a:latin typeface="Helvetica Neue"/>
              </a:rPr>
              <a:t> </a:t>
            </a:r>
            <a:r>
              <a:rPr lang="en-US" sz="1200" b="1" i="0" dirty="0">
                <a:solidFill>
                  <a:srgbClr val="000000"/>
                </a:solidFill>
                <a:effectLst/>
                <a:latin typeface="Helvetica Neue"/>
              </a:rPr>
              <a:t>fiscal year </a:t>
            </a:r>
            <a:r>
              <a:rPr lang="en-US" sz="1200" b="0" i="0" dirty="0">
                <a:solidFill>
                  <a:srgbClr val="000000"/>
                </a:solidFill>
                <a:effectLst/>
                <a:latin typeface="Helvetica Neue"/>
              </a:rPr>
              <a:t>is a one-year period that companies and governments use for financial reporting and budgeting. A fiscal year is most commonly used for accounting purposes to prepare financial statements. Although a fiscal year can start on January 1st and end on December 31st, not all fiscal years correspond with the calendar year.</a:t>
            </a:r>
          </a:p>
          <a:p>
            <a:pPr algn="l"/>
            <a:r>
              <a:rPr lang="en-US" sz="1200" b="0" i="0" u="sng" dirty="0">
                <a:solidFill>
                  <a:srgbClr val="000000"/>
                </a:solidFill>
                <a:effectLst/>
                <a:latin typeface="Helvetica Neue"/>
              </a:rPr>
              <a:t>Fiscal years </a:t>
            </a:r>
            <a:r>
              <a:rPr lang="en-US" sz="1200" b="0" i="0" dirty="0">
                <a:solidFill>
                  <a:srgbClr val="000000"/>
                </a:solidFill>
                <a:effectLst/>
                <a:latin typeface="Helvetica Neue"/>
              </a:rPr>
              <a:t>that vary from a calendar year </a:t>
            </a:r>
            <a:r>
              <a:rPr lang="en-US" sz="1200" b="0" i="0" u="sng" dirty="0">
                <a:solidFill>
                  <a:srgbClr val="000000"/>
                </a:solidFill>
                <a:effectLst/>
                <a:latin typeface="Helvetica Neue"/>
              </a:rPr>
              <a:t>are typically chosen due to the specific nature of the business. </a:t>
            </a:r>
            <a:r>
              <a:rPr lang="en-US" sz="1200" b="0" i="0" dirty="0">
                <a:solidFill>
                  <a:srgbClr val="000000"/>
                </a:solidFill>
                <a:effectLst/>
                <a:latin typeface="Helvetica Neue"/>
              </a:rPr>
              <a:t>According to the IRS, a fiscal year consists of 12 consecutive months ending on the last day of any month except December.</a:t>
            </a:r>
          </a:p>
          <a:p>
            <a:endParaRPr lang="en-US" sz="1200" dirty="0"/>
          </a:p>
        </p:txBody>
      </p:sp>
    </p:spTree>
    <p:extLst>
      <p:ext uri="{BB962C8B-B14F-4D97-AF65-F5344CB8AC3E}">
        <p14:creationId xmlns:p14="http://schemas.microsoft.com/office/powerpoint/2010/main" val="317219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C401D4-B2B0-40A0-A889-03EB7573C5C3}"/>
              </a:ext>
            </a:extLst>
          </p:cNvPr>
          <p:cNvSpPr>
            <a:spLocks noGrp="1"/>
          </p:cNvSpPr>
          <p:nvPr>
            <p:ph type="title"/>
          </p:nvPr>
        </p:nvSpPr>
        <p:spPr/>
        <p:txBody>
          <a:bodyPr/>
          <a:lstStyle/>
          <a:p>
            <a:pPr algn="ctr"/>
            <a:r>
              <a:rPr lang="en-US" dirty="0"/>
              <a:t>Sources</a:t>
            </a:r>
          </a:p>
        </p:txBody>
      </p:sp>
      <p:sp>
        <p:nvSpPr>
          <p:cNvPr id="7" name="Content Placeholder 6">
            <a:extLst>
              <a:ext uri="{FF2B5EF4-FFF2-40B4-BE49-F238E27FC236}">
                <a16:creationId xmlns:a16="http://schemas.microsoft.com/office/drawing/2014/main" id="{21B3CC80-62AC-4E0A-8B16-61545EBBAD96}"/>
              </a:ext>
            </a:extLst>
          </p:cNvPr>
          <p:cNvSpPr>
            <a:spLocks noGrp="1"/>
          </p:cNvSpPr>
          <p:nvPr>
            <p:ph idx="1"/>
          </p:nvPr>
        </p:nvSpPr>
        <p:spPr/>
        <p:txBody>
          <a:bodyPr>
            <a:normAutofit fontScale="32500" lnSpcReduction="20000"/>
          </a:bodyPr>
          <a:lstStyle/>
          <a:p>
            <a:pPr rtl="0">
              <a:spcBef>
                <a:spcPts val="0"/>
              </a:spcBef>
              <a:spcAft>
                <a:spcPts val="0"/>
              </a:spcAft>
            </a:pPr>
            <a:r>
              <a:rPr lang="en-US" sz="4600" b="0" i="0" u="sng" strike="noStrike" dirty="0">
                <a:solidFill>
                  <a:srgbClr val="0000FF"/>
                </a:solidFill>
                <a:effectLst/>
                <a:latin typeface="+mj-lt"/>
                <a:cs typeface="Times New Roman" panose="02020603050405020304" pitchFamily="18" charset="0"/>
                <a:hlinkClick r:id="rId2"/>
              </a:rPr>
              <a:t>https://www.sec.gov/</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0000FF"/>
                </a:solidFill>
                <a:effectLst/>
                <a:latin typeface="+mj-lt"/>
                <a:cs typeface="Times New Roman" panose="02020603050405020304" pitchFamily="18" charset="0"/>
                <a:hlinkClick r:id="rId3"/>
              </a:rPr>
              <a:t>https://www.sec.gov/edgar/search-and-access</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4"/>
              </a:rPr>
              <a:t>https://www.sec.gov/dera/data/financial-statement-data-sets.html</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0000FF"/>
                </a:solidFill>
                <a:effectLst/>
                <a:latin typeface="+mj-lt"/>
                <a:cs typeface="Times New Roman" panose="02020603050405020304" pitchFamily="18" charset="0"/>
                <a:hlinkClick r:id="rId5"/>
              </a:rPr>
              <a:t>https://www.google.com/finance</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0000FF"/>
                </a:solidFill>
                <a:effectLst/>
                <a:latin typeface="+mj-lt"/>
                <a:cs typeface="Times New Roman" panose="02020603050405020304" pitchFamily="18" charset="0"/>
                <a:hlinkClick r:id="rId6"/>
              </a:rPr>
              <a:t>https://finance.yahoo.com/</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7"/>
              </a:rPr>
              <a:t>https://www.investopedia.com/terms/i/investment-analysis.asp#:~:text=Investment%20analysis%20involves%20researching%20and,creating%20an%20overall%20financial%20strategy</a:t>
            </a:r>
            <a:r>
              <a:rPr lang="en-US" sz="4600" b="0" i="0" u="none" strike="noStrike" dirty="0">
                <a:solidFill>
                  <a:srgbClr val="000000"/>
                </a:solidFill>
                <a:effectLst/>
                <a:latin typeface="+mj-lt"/>
                <a:cs typeface="Times New Roman" panose="02020603050405020304" pitchFamily="18" charset="0"/>
              </a:rPr>
              <a:t>.</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8"/>
              </a:rPr>
              <a:t>https://finance.zacks.com/seven-ways-analyze-stock-4845.html</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9"/>
              </a:rPr>
              <a:t>https://www.investopedia.com/terms/f/financialmodeling.asp</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0"/>
              </a:rPr>
              <a:t>https://archive.mbda.gov/news/blog/2010/08/financial-strength-and-ratio-analysis.html</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1"/>
              </a:rPr>
              <a:t>https://www.investopedia.com/articles/basics/09/become-your-own-stock-analyst.asp</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2"/>
              </a:rPr>
              <a:t>https://www.investopedia.com/articles/investing/041114/simple-overview-quantitative-analysis.asp</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3"/>
              </a:rPr>
              <a:t>https://www.chainofdemand.co/the-power-of-predictive-analytics/</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4"/>
              </a:rPr>
              <a:t>https://www.nerdwallet.com/article/investing/stock-market-basics-everything-beginner-investors-know</a:t>
            </a:r>
            <a:endParaRPr lang="en-US" sz="4600" b="0" i="0" u="sng" strike="noStrike" dirty="0">
              <a:solidFill>
                <a:srgbClr val="1155CC"/>
              </a:solidFill>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5"/>
              </a:rPr>
              <a:t>https://www.thebalance.com/guide-to-understanding-financial-statements-357512</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6"/>
              </a:rPr>
              <a:t>https://pinnacle-business.com/measuring-business-financial-strength/</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7"/>
              </a:rPr>
              <a:t>https://www.synario.com/resources/articles/getting-started/a-simple-guide-to-the-10-types-of-financial-models?campaignid=9503953380&amp;adgroupid=105310358307&amp;adid=440676176561&amp;gclid=Cj0KCQiAqo3-BRDoARIsAE5vnaKo2bpqZIRNInc0h5IxE9XEIk_97EBpKUd4XzRx9pq6Qv04HKZNZ1AaAvnVEALw_wcB</a:t>
            </a:r>
            <a:r>
              <a:rPr lang="en-US" sz="4600" b="0" i="0" u="none" strike="noStrike" dirty="0">
                <a:solidFill>
                  <a:srgbClr val="000000"/>
                </a:solidFill>
                <a:effectLst/>
                <a:latin typeface="+mj-lt"/>
                <a:cs typeface="Times New Roman" panose="02020603050405020304" pitchFamily="18" charset="0"/>
              </a:rPr>
              <a:t> </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8"/>
              </a:rPr>
              <a:t>https://www.investopedia.com/articles/investing/061916/what-best-measure-companys-financial-health.asp</a:t>
            </a:r>
            <a:endParaRPr lang="en-US" sz="4600" b="0" dirty="0">
              <a:effectLst/>
              <a:latin typeface="+mj-lt"/>
              <a:cs typeface="Times New Roman" panose="02020603050405020304" pitchFamily="18" charset="0"/>
            </a:endParaRPr>
          </a:p>
          <a:p>
            <a:pPr rtl="0">
              <a:spcBef>
                <a:spcPts val="0"/>
              </a:spcBef>
              <a:spcAft>
                <a:spcPts val="0"/>
              </a:spcAft>
            </a:pPr>
            <a:r>
              <a:rPr lang="en-US" sz="4600" b="0" i="0" u="sng" strike="noStrike" dirty="0">
                <a:solidFill>
                  <a:srgbClr val="1155CC"/>
                </a:solidFill>
                <a:effectLst/>
                <a:latin typeface="+mj-lt"/>
                <a:cs typeface="Times New Roman" panose="02020603050405020304" pitchFamily="18" charset="0"/>
                <a:hlinkClick r:id="rId19"/>
              </a:rPr>
              <a:t>https://www.investopedia.com/articles/fundamental-analysis/08/sec-forms.asp</a:t>
            </a:r>
            <a:r>
              <a:rPr lang="en-US" sz="4600" b="0" i="0" u="none" strike="noStrike" dirty="0">
                <a:solidFill>
                  <a:srgbClr val="000000"/>
                </a:solidFill>
                <a:effectLst/>
                <a:latin typeface="+mj-lt"/>
                <a:cs typeface="Times New Roman" panose="02020603050405020304" pitchFamily="18" charset="0"/>
              </a:rPr>
              <a:t> </a:t>
            </a:r>
            <a:endParaRPr lang="en-US" dirty="0">
              <a:latin typeface="+mj-lt"/>
            </a:endParaRPr>
          </a:p>
          <a:p>
            <a:endParaRPr lang="en-US" dirty="0"/>
          </a:p>
        </p:txBody>
      </p:sp>
    </p:spTree>
    <p:extLst>
      <p:ext uri="{BB962C8B-B14F-4D97-AF65-F5344CB8AC3E}">
        <p14:creationId xmlns:p14="http://schemas.microsoft.com/office/powerpoint/2010/main" val="302085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3BD7-B0B6-42EB-B72C-8B2C680E3898}"/>
              </a:ext>
            </a:extLst>
          </p:cNvPr>
          <p:cNvSpPr>
            <a:spLocks noGrp="1"/>
          </p:cNvSpPr>
          <p:nvPr>
            <p:ph type="title"/>
          </p:nvPr>
        </p:nvSpPr>
        <p:spPr/>
        <p:txBody>
          <a:bodyPr/>
          <a:lstStyle/>
          <a:p>
            <a:pPr algn="ctr"/>
            <a:r>
              <a:rPr lang="en-US" dirty="0"/>
              <a:t>Sources (continued)</a:t>
            </a:r>
          </a:p>
        </p:txBody>
      </p:sp>
      <p:sp>
        <p:nvSpPr>
          <p:cNvPr id="3" name="Content Placeholder 2">
            <a:extLst>
              <a:ext uri="{FF2B5EF4-FFF2-40B4-BE49-F238E27FC236}">
                <a16:creationId xmlns:a16="http://schemas.microsoft.com/office/drawing/2014/main" id="{C031A745-00A8-4AC2-9CFA-E3C0A03A7FFC}"/>
              </a:ext>
            </a:extLst>
          </p:cNvPr>
          <p:cNvSpPr>
            <a:spLocks noGrp="1"/>
          </p:cNvSpPr>
          <p:nvPr>
            <p:ph idx="1"/>
          </p:nvPr>
        </p:nvSpPr>
        <p:spPr/>
        <p:txBody>
          <a:bodyPr>
            <a:normAutofit fontScale="77500" lnSpcReduction="20000"/>
          </a:bodyPr>
          <a:lstStyle/>
          <a:p>
            <a:pPr rtl="0">
              <a:spcBef>
                <a:spcPts val="0"/>
              </a:spcBef>
              <a:spcAft>
                <a:spcPts val="0"/>
              </a:spcAft>
            </a:pPr>
            <a:r>
              <a:rPr lang="en-US" sz="1800" b="0" i="0" u="sng" strike="noStrike" dirty="0">
                <a:solidFill>
                  <a:srgbClr val="1155CC"/>
                </a:solidFill>
                <a:effectLst/>
                <a:latin typeface="+mj-lt"/>
                <a:hlinkClick r:id="rId2"/>
              </a:rPr>
              <a:t>https://www.investopedia.com/articles/fundamental-analysis/11/calculating-required-rate-of-return.asp</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3"/>
              </a:rPr>
              <a:t>https://gbr.pepperdine.edu/2010/08/the-role-of-finance-in-the-strategic-planning-and-decision-making-process/</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4"/>
              </a:rPr>
              <a:t>https://www.americancentury.com/content/direct/en/insights/guidance-planning/general-investing/general-investing-insights/fundamental-vs-quantitative.html</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5"/>
              </a:rPr>
              <a:t>https://www.chainofdemand.co/the-power-of-predictive-analytics/</a:t>
            </a:r>
            <a:r>
              <a:rPr lang="en-US" sz="1800" b="0" i="0" u="none" strike="noStrike" dirty="0">
                <a:solidFill>
                  <a:srgbClr val="000000"/>
                </a:solidFill>
                <a:effectLst/>
                <a:latin typeface="+mj-lt"/>
              </a:rPr>
              <a:t> </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6"/>
              </a:rPr>
              <a:t>https://www.cashay.com/how-to-do-investment-analysis-123617633.html?guccounter=1&amp;guce_referrer=aHR0cHM6Ly93d3cuZ29vZ2xlLmNvbS8&amp;guce_referrer_sig=AQAAABWh8ptUeYowaXy3bv_RMrtOI2-IVsznv8JHLl1Xr13VeQIOG15262vXfxnOaTc0kHUZXmmOOVD7yZYAP9IvrM9EflIFdFIY1eYQh8jBTcBvrJFwLF_E40IiIJYpXqlcXgXc1kIEak0FC8Ef0RPBGo2BJKZdQ8azFNm7vAbaIgEC</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7"/>
              </a:rPr>
              <a:t>https://corporatefinanceinstitute.com/resources/knowledge/modeling/what-is-financial-modeling/</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8"/>
              </a:rPr>
              <a:t>https://corporatefinanceinstitute.com/resources/knowledge/modeling/financial-modeling-for-beginners/</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9"/>
              </a:rPr>
              <a:t>https://www.synario.com/resources/articles/getting-started/a-simple-guide-to-the-10-types-of-financial-models?campaignid=9503953380&amp;adgroupid=105310358307&amp;adid=440676176561&amp;gclid=Cj0KCQiAqo3-BRDoARIsAE5vnaKo2bpqZIRNInc0h5IxE9XEIk_97EBpKUd4XzRx9pq6Qv04HKZNZ1AaAvnVEALw_wcB</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10"/>
              </a:rPr>
              <a:t>https://www.investopedia.com/articles/investing/061916/what-best-measure-companys-financial-health.asp</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11"/>
              </a:rPr>
              <a:t>https://marketsmith.investors.com/Learn/Topic.aspx?name=Analyzing%2BStocks&amp;type=4</a:t>
            </a:r>
            <a:r>
              <a:rPr lang="en-US" sz="1800" b="0" i="0" u="none" strike="noStrike" dirty="0">
                <a:solidFill>
                  <a:srgbClr val="000000"/>
                </a:solidFill>
                <a:effectLst/>
                <a:latin typeface="+mj-lt"/>
              </a:rPr>
              <a:t> </a:t>
            </a:r>
            <a:endParaRPr lang="en-US" b="0" dirty="0">
              <a:effectLst/>
              <a:latin typeface="+mj-lt"/>
            </a:endParaRPr>
          </a:p>
          <a:p>
            <a:pPr rtl="0">
              <a:spcBef>
                <a:spcPts val="0"/>
              </a:spcBef>
              <a:spcAft>
                <a:spcPts val="0"/>
              </a:spcAft>
            </a:pPr>
            <a:r>
              <a:rPr lang="en-US" sz="1800" b="0" i="0" u="sng" strike="noStrike" dirty="0">
                <a:solidFill>
                  <a:srgbClr val="1155CC"/>
                </a:solidFill>
                <a:effectLst/>
                <a:latin typeface="+mj-lt"/>
                <a:hlinkClick r:id="rId12"/>
              </a:rPr>
              <a:t>https://www.accountingtools.com/articles/2017/5/16/current-ratio#:~:text=What%20is%20the%20Current%20Ratio%3F&amp;text=Since%20the%20ratio%20is%20current,pay%20in%20a%20timely%20manner</a:t>
            </a:r>
            <a:endParaRPr lang="en-US" sz="1800" dirty="0">
              <a:solidFill>
                <a:srgbClr val="000000"/>
              </a:solidFill>
              <a:latin typeface="+mj-lt"/>
            </a:endParaRPr>
          </a:p>
          <a:p>
            <a:pPr rtl="0">
              <a:spcBef>
                <a:spcPts val="0"/>
              </a:spcBef>
              <a:spcAft>
                <a:spcPts val="0"/>
              </a:spcAft>
            </a:pPr>
            <a:r>
              <a:rPr lang="en-US" sz="1800" b="0" i="0" u="none" strike="noStrike" dirty="0">
                <a:solidFill>
                  <a:srgbClr val="000000"/>
                </a:solidFill>
                <a:effectLst/>
                <a:latin typeface="+mj-lt"/>
                <a:hlinkClick r:id="rId13"/>
              </a:rPr>
              <a:t>https://online.hbs.edu/blog/post/financial-performance-measures</a:t>
            </a:r>
            <a:endParaRPr lang="en-US" sz="1800" dirty="0">
              <a:solidFill>
                <a:srgbClr val="000000"/>
              </a:solidFill>
              <a:latin typeface="+mj-lt"/>
            </a:endParaRPr>
          </a:p>
          <a:p>
            <a:pPr rtl="0">
              <a:spcBef>
                <a:spcPts val="0"/>
              </a:spcBef>
              <a:spcAft>
                <a:spcPts val="0"/>
              </a:spcAft>
            </a:pPr>
            <a:r>
              <a:rPr lang="en-US" sz="1800" b="0" i="0" u="none" strike="noStrike" dirty="0">
                <a:solidFill>
                  <a:srgbClr val="000000"/>
                </a:solidFill>
                <a:effectLst/>
                <a:latin typeface="+mj-lt"/>
                <a:hlinkClick r:id="rId14"/>
              </a:rPr>
              <a:t>https://www.investopedia.com/terms/e/eps.asp</a:t>
            </a:r>
            <a:r>
              <a:rPr lang="en-US" sz="1800" b="0" i="0" u="none" strike="noStrike" dirty="0">
                <a:solidFill>
                  <a:srgbClr val="000000"/>
                </a:solidFill>
                <a:effectLst/>
                <a:latin typeface="+mj-lt"/>
              </a:rPr>
              <a:t> </a:t>
            </a:r>
          </a:p>
          <a:p>
            <a:pPr rtl="0">
              <a:spcBef>
                <a:spcPts val="0"/>
              </a:spcBef>
              <a:spcAft>
                <a:spcPts val="0"/>
              </a:spcAft>
            </a:pPr>
            <a:r>
              <a:rPr lang="en-US" sz="1800" dirty="0">
                <a:solidFill>
                  <a:srgbClr val="000000"/>
                </a:solidFill>
                <a:latin typeface="+mj-lt"/>
                <a:hlinkClick r:id="rId15"/>
              </a:rPr>
              <a:t>https://www.Nasdaq.com</a:t>
            </a:r>
            <a:r>
              <a:rPr lang="en-US" sz="1800" dirty="0">
                <a:solidFill>
                  <a:srgbClr val="000000"/>
                </a:solidFill>
                <a:latin typeface="+mj-lt"/>
              </a:rPr>
              <a:t> </a:t>
            </a:r>
            <a:endParaRPr lang="en-US" sz="1800" b="0" i="0" u="none" strike="noStrike" dirty="0">
              <a:solidFill>
                <a:srgbClr val="000000"/>
              </a:solidFill>
              <a:effectLst/>
              <a:latin typeface="+mj-lt"/>
            </a:endParaRPr>
          </a:p>
          <a:p>
            <a:pPr marL="0" indent="0">
              <a:buNone/>
            </a:pPr>
            <a:br>
              <a:rPr lang="en-US" dirty="0"/>
            </a:br>
            <a:endParaRPr lang="en-US" dirty="0"/>
          </a:p>
        </p:txBody>
      </p:sp>
    </p:spTree>
    <p:extLst>
      <p:ext uri="{BB962C8B-B14F-4D97-AF65-F5344CB8AC3E}">
        <p14:creationId xmlns:p14="http://schemas.microsoft.com/office/powerpoint/2010/main" val="107633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710428-0A0D-4FD4-BF22-AB343DFF1FEA}"/>
              </a:ext>
            </a:extLst>
          </p:cNvPr>
          <p:cNvSpPr>
            <a:spLocks noGrp="1"/>
          </p:cNvSpPr>
          <p:nvPr>
            <p:ph type="title"/>
          </p:nvPr>
        </p:nvSpPr>
        <p:spPr>
          <a:xfrm>
            <a:off x="1598612" y="2590800"/>
            <a:ext cx="9829799" cy="1219200"/>
          </a:xfrm>
        </p:spPr>
        <p:txBody>
          <a:bodyPr>
            <a:normAutofit/>
          </a:bodyPr>
          <a:lstStyle/>
          <a:p>
            <a:pPr algn="ctr"/>
            <a:r>
              <a:rPr lang="en-US" sz="8000" dirty="0"/>
              <a:t>Questions?</a:t>
            </a:r>
          </a:p>
        </p:txBody>
      </p:sp>
    </p:spTree>
    <p:extLst>
      <p:ext uri="{BB962C8B-B14F-4D97-AF65-F5344CB8AC3E}">
        <p14:creationId xmlns:p14="http://schemas.microsoft.com/office/powerpoint/2010/main" val="46295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32CEC-CF0A-4847-9BAD-E6FF0786B5B1}"/>
              </a:ext>
            </a:extLst>
          </p:cNvPr>
          <p:cNvSpPr>
            <a:spLocks noGrp="1"/>
          </p:cNvSpPr>
          <p:nvPr>
            <p:ph type="title"/>
          </p:nvPr>
        </p:nvSpPr>
        <p:spPr/>
        <p:txBody>
          <a:bodyPr/>
          <a:lstStyle/>
          <a:p>
            <a:r>
              <a:rPr lang="en-US" dirty="0"/>
              <a:t>What is EDGAR?</a:t>
            </a:r>
          </a:p>
        </p:txBody>
      </p:sp>
      <p:sp>
        <p:nvSpPr>
          <p:cNvPr id="3" name="Content Placeholder 2">
            <a:extLst>
              <a:ext uri="{FF2B5EF4-FFF2-40B4-BE49-F238E27FC236}">
                <a16:creationId xmlns:a16="http://schemas.microsoft.com/office/drawing/2014/main" id="{1241C469-2050-474D-BA32-EA77B0F6FF3D}"/>
              </a:ext>
            </a:extLst>
          </p:cNvPr>
          <p:cNvSpPr>
            <a:spLocks noGrp="1"/>
          </p:cNvSpPr>
          <p:nvPr>
            <p:ph idx="1"/>
          </p:nvPr>
        </p:nvSpPr>
        <p:spPr/>
        <p:txBody>
          <a:bodyPr/>
          <a:lstStyle/>
          <a:p>
            <a:pPr marL="0" indent="0">
              <a:buNone/>
            </a:pPr>
            <a:r>
              <a:rPr lang="en-US" b="0" i="0" dirty="0">
                <a:solidFill>
                  <a:srgbClr val="000000"/>
                </a:solidFill>
                <a:effectLst/>
                <a:latin typeface="Helvetica" panose="020B0604020202020204" pitchFamily="34" charset="0"/>
              </a:rPr>
              <a:t>EDGAR, the Electronic Data Gathering, Analysis, and Retrieval system</a:t>
            </a:r>
            <a:r>
              <a:rPr lang="en-US" dirty="0">
                <a:solidFill>
                  <a:srgbClr val="000000"/>
                </a:solidFill>
                <a:latin typeface="Helvetica" panose="020B0604020202020204" pitchFamily="34" charset="0"/>
              </a:rPr>
              <a:t>.</a:t>
            </a:r>
          </a:p>
          <a:p>
            <a:pPr marL="0" indent="0">
              <a:buNone/>
            </a:pPr>
            <a:r>
              <a:rPr lang="en-US" dirty="0">
                <a:solidFill>
                  <a:srgbClr val="000000"/>
                </a:solidFill>
                <a:latin typeface="Helvetica" panose="020B0604020202020204" pitchFamily="34" charset="0"/>
              </a:rPr>
              <a:t>There </a:t>
            </a:r>
            <a:r>
              <a:rPr lang="en-US" u="sng" dirty="0">
                <a:solidFill>
                  <a:srgbClr val="000000"/>
                </a:solidFill>
                <a:latin typeface="Helvetica" panose="020B0604020202020204" pitchFamily="34" charset="0"/>
              </a:rPr>
              <a:t>are 8 data sets to review</a:t>
            </a:r>
            <a:r>
              <a:rPr lang="en-US" dirty="0">
                <a:solidFill>
                  <a:srgbClr val="000000"/>
                </a:solidFill>
                <a:latin typeface="Helvetica" panose="020B0604020202020204" pitchFamily="34" charset="0"/>
              </a:rPr>
              <a:t>: submission, dimension, number, text, tag, presentation, rendering, and calculation. </a:t>
            </a:r>
          </a:p>
          <a:p>
            <a:pPr marL="0" indent="0">
              <a:buNone/>
            </a:pPr>
            <a:r>
              <a:rPr lang="en-US" dirty="0">
                <a:solidFill>
                  <a:srgbClr val="000000"/>
                </a:solidFill>
                <a:latin typeface="Helvetica" panose="020B0604020202020204" pitchFamily="34" charset="0"/>
              </a:rPr>
              <a:t>All of them carry a certain value. However, we will focus specifically on the data sets </a:t>
            </a:r>
            <a:r>
              <a:rPr lang="en-US" u="sng" dirty="0">
                <a:solidFill>
                  <a:srgbClr val="000000"/>
                </a:solidFill>
                <a:latin typeface="Helvetica" panose="020B0604020202020204" pitchFamily="34" charset="0"/>
              </a:rPr>
              <a:t>submission and number</a:t>
            </a:r>
            <a:r>
              <a:rPr lang="en-US" dirty="0">
                <a:solidFill>
                  <a:srgbClr val="000000"/>
                </a:solidFill>
                <a:latin typeface="Helvetica" panose="020B0604020202020204" pitchFamily="34" charset="0"/>
              </a:rPr>
              <a:t>.</a:t>
            </a:r>
            <a:endParaRPr lang="en-US" dirty="0"/>
          </a:p>
        </p:txBody>
      </p:sp>
    </p:spTree>
    <p:extLst>
      <p:ext uri="{BB962C8B-B14F-4D97-AF65-F5344CB8AC3E}">
        <p14:creationId xmlns:p14="http://schemas.microsoft.com/office/powerpoint/2010/main" val="351498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BBCD51-7671-4C14-BB8C-7361A3BCA744}"/>
              </a:ext>
            </a:extLst>
          </p:cNvPr>
          <p:cNvSpPr>
            <a:spLocks noGrp="1"/>
          </p:cNvSpPr>
          <p:nvPr>
            <p:ph type="ctrTitle"/>
          </p:nvPr>
        </p:nvSpPr>
        <p:spPr/>
        <p:txBody>
          <a:bodyPr/>
          <a:lstStyle/>
          <a:p>
            <a:r>
              <a:rPr lang="en-US" dirty="0"/>
              <a:t>Let’s dive in…</a:t>
            </a:r>
          </a:p>
        </p:txBody>
      </p:sp>
      <p:sp>
        <p:nvSpPr>
          <p:cNvPr id="6" name="Subtitle 5">
            <a:extLst>
              <a:ext uri="{FF2B5EF4-FFF2-40B4-BE49-F238E27FC236}">
                <a16:creationId xmlns:a16="http://schemas.microsoft.com/office/drawing/2014/main" id="{83F6CC9E-C4B6-47EC-8A43-6065897B69E7}"/>
              </a:ext>
            </a:extLst>
          </p:cNvPr>
          <p:cNvSpPr>
            <a:spLocks noGrp="1"/>
          </p:cNvSpPr>
          <p:nvPr>
            <p:ph type="subTitle" idx="1"/>
          </p:nvPr>
        </p:nvSpPr>
        <p:spPr>
          <a:xfrm>
            <a:off x="1520825" y="4953000"/>
            <a:ext cx="5945187" cy="1216025"/>
          </a:xfrm>
        </p:spPr>
        <p:txBody>
          <a:bodyPr/>
          <a:lstStyle/>
          <a:p>
            <a:r>
              <a:rPr lang="en-US" sz="3600" dirty="0"/>
              <a:t>Q1 2020, Q2 2020, Q3 2020</a:t>
            </a:r>
          </a:p>
        </p:txBody>
      </p:sp>
    </p:spTree>
    <p:extLst>
      <p:ext uri="{BB962C8B-B14F-4D97-AF65-F5344CB8AC3E}">
        <p14:creationId xmlns:p14="http://schemas.microsoft.com/office/powerpoint/2010/main" val="281446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Submission Types of Reports</a:t>
            </a:r>
          </a:p>
        </p:txBody>
      </p:sp>
      <p:sp>
        <p:nvSpPr>
          <p:cNvPr id="2" name="Content Placeholder 1">
            <a:extLst>
              <a:ext uri="{FF2B5EF4-FFF2-40B4-BE49-F238E27FC236}">
                <a16:creationId xmlns:a16="http://schemas.microsoft.com/office/drawing/2014/main" id="{40DB24EB-2680-4DF1-B022-C29FBA21DD0D}"/>
              </a:ext>
            </a:extLst>
          </p:cNvPr>
          <p:cNvSpPr>
            <a:spLocks noGrp="1"/>
          </p:cNvSpPr>
          <p:nvPr>
            <p:ph idx="1"/>
          </p:nvPr>
        </p:nvSpPr>
        <p:spPr/>
        <p:txBody>
          <a:bodyPr/>
          <a:lstStyle/>
          <a:p>
            <a:r>
              <a:rPr lang="en-US" dirty="0"/>
              <a:t>There are lots of types of the U.S. Securities and Exchange Commission forms that can be found at </a:t>
            </a:r>
            <a:r>
              <a:rPr lang="en-US" dirty="0">
                <a:hlinkClick r:id="rId2"/>
              </a:rPr>
              <a:t>https://www.sec.gov/forms</a:t>
            </a:r>
            <a:r>
              <a:rPr lang="en-US" dirty="0"/>
              <a:t>.</a:t>
            </a:r>
          </a:p>
          <a:p>
            <a:r>
              <a:rPr lang="en-US" dirty="0"/>
              <a:t>However, we will pay special attention to one of the most common forms, 10-K, Annual report.</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E7FFD-4669-4F9E-AC4F-8F1F90ADA426}"/>
              </a:ext>
            </a:extLst>
          </p:cNvPr>
          <p:cNvSpPr>
            <a:spLocks noGrp="1"/>
          </p:cNvSpPr>
          <p:nvPr>
            <p:ph type="title"/>
          </p:nvPr>
        </p:nvSpPr>
        <p:spPr/>
        <p:txBody>
          <a:bodyPr/>
          <a:lstStyle/>
          <a:p>
            <a:r>
              <a:rPr lang="en-US" dirty="0"/>
              <a:t>The Number of Annual 10-K Forms</a:t>
            </a:r>
          </a:p>
        </p:txBody>
      </p:sp>
      <p:pic>
        <p:nvPicPr>
          <p:cNvPr id="11" name="Content Placeholder 10">
            <a:extLst>
              <a:ext uri="{FF2B5EF4-FFF2-40B4-BE49-F238E27FC236}">
                <a16:creationId xmlns:a16="http://schemas.microsoft.com/office/drawing/2014/main" id="{BBC6E5CA-1D0A-4521-87E7-64EE12C05F2D}"/>
              </a:ext>
            </a:extLst>
          </p:cNvPr>
          <p:cNvPicPr>
            <a:picLocks noGrp="1" noChangeAspect="1"/>
          </p:cNvPicPr>
          <p:nvPr>
            <p:ph idx="1"/>
          </p:nvPr>
        </p:nvPicPr>
        <p:blipFill>
          <a:blip r:embed="rId3"/>
          <a:stretch>
            <a:fillRect/>
          </a:stretch>
        </p:blipFill>
        <p:spPr>
          <a:xfrm>
            <a:off x="4836974" y="3654452"/>
            <a:ext cx="3200677" cy="841321"/>
          </a:xfrm>
          <a:prstGeom prst="rect">
            <a:avLst/>
          </a:prstGeom>
        </p:spPr>
      </p:pic>
      <p:pic>
        <p:nvPicPr>
          <p:cNvPr id="18" name="Picture 17">
            <a:extLst>
              <a:ext uri="{FF2B5EF4-FFF2-40B4-BE49-F238E27FC236}">
                <a16:creationId xmlns:a16="http://schemas.microsoft.com/office/drawing/2014/main" id="{27469E1B-E38A-44D5-9147-8B13498111D1}"/>
              </a:ext>
            </a:extLst>
          </p:cNvPr>
          <p:cNvPicPr>
            <a:picLocks noChangeAspect="1"/>
          </p:cNvPicPr>
          <p:nvPr/>
        </p:nvPicPr>
        <p:blipFill rotWithShape="1">
          <a:blip r:embed="rId4"/>
          <a:srcRect l="9989" t="24727" r="81884" b="46909"/>
          <a:stretch/>
        </p:blipFill>
        <p:spPr>
          <a:xfrm>
            <a:off x="1217612" y="3276600"/>
            <a:ext cx="2590799" cy="2209800"/>
          </a:xfrm>
          <a:prstGeom prst="rect">
            <a:avLst/>
          </a:prstGeom>
        </p:spPr>
      </p:pic>
      <p:pic>
        <p:nvPicPr>
          <p:cNvPr id="22" name="Picture 21">
            <a:extLst>
              <a:ext uri="{FF2B5EF4-FFF2-40B4-BE49-F238E27FC236}">
                <a16:creationId xmlns:a16="http://schemas.microsoft.com/office/drawing/2014/main" id="{1A431646-EC8C-4056-AF35-0BB05C7D547F}"/>
              </a:ext>
            </a:extLst>
          </p:cNvPr>
          <p:cNvPicPr>
            <a:picLocks noChangeAspect="1"/>
          </p:cNvPicPr>
          <p:nvPr/>
        </p:nvPicPr>
        <p:blipFill rotWithShape="1">
          <a:blip r:embed="rId5"/>
          <a:srcRect l="9990" t="21467" r="82214" b="50720"/>
          <a:stretch/>
        </p:blipFill>
        <p:spPr>
          <a:xfrm>
            <a:off x="4294141" y="2514600"/>
            <a:ext cx="2486072" cy="2895600"/>
          </a:xfrm>
          <a:prstGeom prst="rect">
            <a:avLst/>
          </a:prstGeom>
        </p:spPr>
      </p:pic>
      <p:pic>
        <p:nvPicPr>
          <p:cNvPr id="24" name="Picture 23">
            <a:extLst>
              <a:ext uri="{FF2B5EF4-FFF2-40B4-BE49-F238E27FC236}">
                <a16:creationId xmlns:a16="http://schemas.microsoft.com/office/drawing/2014/main" id="{CBD48057-8DDB-4A00-9D83-BDC90AE7466F}"/>
              </a:ext>
            </a:extLst>
          </p:cNvPr>
          <p:cNvPicPr>
            <a:picLocks noChangeAspect="1"/>
          </p:cNvPicPr>
          <p:nvPr/>
        </p:nvPicPr>
        <p:blipFill rotWithShape="1">
          <a:blip r:embed="rId6"/>
          <a:srcRect l="9765" t="23369" r="82218" b="49579"/>
          <a:stretch/>
        </p:blipFill>
        <p:spPr>
          <a:xfrm>
            <a:off x="7923212" y="1752601"/>
            <a:ext cx="2819400" cy="3657599"/>
          </a:xfrm>
          <a:prstGeom prst="rect">
            <a:avLst/>
          </a:prstGeom>
        </p:spPr>
      </p:pic>
    </p:spTree>
    <p:extLst>
      <p:ext uri="{BB962C8B-B14F-4D97-AF65-F5344CB8AC3E}">
        <p14:creationId xmlns:p14="http://schemas.microsoft.com/office/powerpoint/2010/main" val="406096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Most Common Fiscal Years</a:t>
            </a:r>
          </a:p>
        </p:txBody>
      </p:sp>
      <p:pic>
        <p:nvPicPr>
          <p:cNvPr id="7" name="Content Placeholder 6">
            <a:extLst>
              <a:ext uri="{FF2B5EF4-FFF2-40B4-BE49-F238E27FC236}">
                <a16:creationId xmlns:a16="http://schemas.microsoft.com/office/drawing/2014/main" id="{E11067AC-4124-45C4-BBA9-45C5F86FA106}"/>
              </a:ext>
            </a:extLst>
          </p:cNvPr>
          <p:cNvPicPr>
            <a:picLocks noGrp="1" noChangeAspect="1"/>
          </p:cNvPicPr>
          <p:nvPr>
            <p:ph idx="1"/>
          </p:nvPr>
        </p:nvPicPr>
        <p:blipFill rotWithShape="1">
          <a:blip r:embed="rId2"/>
          <a:srcRect l="19780" t="25474" r="66189" b="44246"/>
          <a:stretch/>
        </p:blipFill>
        <p:spPr>
          <a:xfrm>
            <a:off x="1214433" y="2346392"/>
            <a:ext cx="3581400" cy="2438399"/>
          </a:xfrm>
        </p:spPr>
      </p:pic>
      <p:pic>
        <p:nvPicPr>
          <p:cNvPr id="11" name="Picture 10">
            <a:extLst>
              <a:ext uri="{FF2B5EF4-FFF2-40B4-BE49-F238E27FC236}">
                <a16:creationId xmlns:a16="http://schemas.microsoft.com/office/drawing/2014/main" id="{B24585CA-DDB2-452A-B8FA-D03377A18F79}"/>
              </a:ext>
            </a:extLst>
          </p:cNvPr>
          <p:cNvPicPr>
            <a:picLocks noChangeAspect="1"/>
          </p:cNvPicPr>
          <p:nvPr/>
        </p:nvPicPr>
        <p:blipFill rotWithShape="1">
          <a:blip r:embed="rId3"/>
          <a:srcRect l="20618" t="17665" r="65629" b="46195"/>
          <a:stretch/>
        </p:blipFill>
        <p:spPr>
          <a:xfrm>
            <a:off x="4800602" y="1829291"/>
            <a:ext cx="3429000" cy="2925392"/>
          </a:xfrm>
          <a:prstGeom prst="rect">
            <a:avLst/>
          </a:prstGeom>
        </p:spPr>
      </p:pic>
      <p:pic>
        <p:nvPicPr>
          <p:cNvPr id="15" name="Picture 14">
            <a:extLst>
              <a:ext uri="{FF2B5EF4-FFF2-40B4-BE49-F238E27FC236}">
                <a16:creationId xmlns:a16="http://schemas.microsoft.com/office/drawing/2014/main" id="{BC5E3912-9F02-46BF-9AB7-0F56C166B823}"/>
              </a:ext>
            </a:extLst>
          </p:cNvPr>
          <p:cNvPicPr>
            <a:picLocks noChangeAspect="1"/>
          </p:cNvPicPr>
          <p:nvPr/>
        </p:nvPicPr>
        <p:blipFill rotWithShape="1">
          <a:blip r:embed="rId4"/>
          <a:srcRect l="9990" t="27175" r="78132" b="65217"/>
          <a:stretch/>
        </p:blipFill>
        <p:spPr>
          <a:xfrm>
            <a:off x="4795833" y="1717504"/>
            <a:ext cx="3130558" cy="452781"/>
          </a:xfrm>
          <a:prstGeom prst="rect">
            <a:avLst/>
          </a:prstGeom>
        </p:spPr>
      </p:pic>
      <p:pic>
        <p:nvPicPr>
          <p:cNvPr id="17" name="Picture 16">
            <a:extLst>
              <a:ext uri="{FF2B5EF4-FFF2-40B4-BE49-F238E27FC236}">
                <a16:creationId xmlns:a16="http://schemas.microsoft.com/office/drawing/2014/main" id="{067B9547-B7B5-497A-B3E7-A54820039889}"/>
              </a:ext>
            </a:extLst>
          </p:cNvPr>
          <p:cNvPicPr>
            <a:picLocks noChangeAspect="1"/>
          </p:cNvPicPr>
          <p:nvPr/>
        </p:nvPicPr>
        <p:blipFill rotWithShape="1">
          <a:blip r:embed="rId5"/>
          <a:srcRect l="9989" t="27175" r="78757" b="67119"/>
          <a:stretch/>
        </p:blipFill>
        <p:spPr>
          <a:xfrm>
            <a:off x="1370012" y="1829291"/>
            <a:ext cx="2819400" cy="288010"/>
          </a:xfrm>
          <a:prstGeom prst="rect">
            <a:avLst/>
          </a:prstGeom>
        </p:spPr>
      </p:pic>
      <p:pic>
        <p:nvPicPr>
          <p:cNvPr id="19" name="Picture 18">
            <a:extLst>
              <a:ext uri="{FF2B5EF4-FFF2-40B4-BE49-F238E27FC236}">
                <a16:creationId xmlns:a16="http://schemas.microsoft.com/office/drawing/2014/main" id="{10153918-C6F3-4436-95C2-55A2B599E963}"/>
              </a:ext>
            </a:extLst>
          </p:cNvPr>
          <p:cNvPicPr>
            <a:picLocks noChangeAspect="1"/>
          </p:cNvPicPr>
          <p:nvPr/>
        </p:nvPicPr>
        <p:blipFill rotWithShape="1">
          <a:blip r:embed="rId6"/>
          <a:srcRect l="20618" t="20283" r="65948" b="46197"/>
          <a:stretch/>
        </p:blipFill>
        <p:spPr>
          <a:xfrm>
            <a:off x="8532812" y="2204498"/>
            <a:ext cx="3429000" cy="2550186"/>
          </a:xfrm>
          <a:prstGeom prst="rect">
            <a:avLst/>
          </a:prstGeom>
        </p:spPr>
      </p:pic>
      <p:pic>
        <p:nvPicPr>
          <p:cNvPr id="21" name="Picture 20">
            <a:extLst>
              <a:ext uri="{FF2B5EF4-FFF2-40B4-BE49-F238E27FC236}">
                <a16:creationId xmlns:a16="http://schemas.microsoft.com/office/drawing/2014/main" id="{EC00F8E6-F793-46B4-9516-C34CEC25B76E}"/>
              </a:ext>
            </a:extLst>
          </p:cNvPr>
          <p:cNvPicPr>
            <a:picLocks noChangeAspect="1"/>
          </p:cNvPicPr>
          <p:nvPr/>
        </p:nvPicPr>
        <p:blipFill rotWithShape="1">
          <a:blip r:embed="rId7"/>
          <a:srcRect l="9671" t="20154" r="78132" b="73282"/>
          <a:stretch/>
        </p:blipFill>
        <p:spPr>
          <a:xfrm>
            <a:off x="8532812" y="1717504"/>
            <a:ext cx="2895600" cy="452781"/>
          </a:xfrm>
          <a:prstGeom prst="rect">
            <a:avLst/>
          </a:prstGeom>
        </p:spPr>
      </p:pic>
      <p:pic>
        <p:nvPicPr>
          <p:cNvPr id="23" name="Picture 22">
            <a:extLst>
              <a:ext uri="{FF2B5EF4-FFF2-40B4-BE49-F238E27FC236}">
                <a16:creationId xmlns:a16="http://schemas.microsoft.com/office/drawing/2014/main" id="{E59C26B1-9255-46C1-8306-5F5F955C4CB1}"/>
              </a:ext>
            </a:extLst>
          </p:cNvPr>
          <p:cNvPicPr>
            <a:picLocks noChangeAspect="1"/>
          </p:cNvPicPr>
          <p:nvPr/>
        </p:nvPicPr>
        <p:blipFill>
          <a:blip r:embed="rId8"/>
          <a:stretch>
            <a:fillRect/>
          </a:stretch>
        </p:blipFill>
        <p:spPr>
          <a:xfrm>
            <a:off x="1523935" y="4754683"/>
            <a:ext cx="2160339" cy="1905000"/>
          </a:xfrm>
          <a:prstGeom prst="rect">
            <a:avLst/>
          </a:prstGeom>
        </p:spPr>
      </p:pic>
      <p:pic>
        <p:nvPicPr>
          <p:cNvPr id="25" name="Picture 24">
            <a:extLst>
              <a:ext uri="{FF2B5EF4-FFF2-40B4-BE49-F238E27FC236}">
                <a16:creationId xmlns:a16="http://schemas.microsoft.com/office/drawing/2014/main" id="{BB19CAC2-B6CD-401C-B0D0-BE547D39F74C}"/>
              </a:ext>
            </a:extLst>
          </p:cNvPr>
          <p:cNvPicPr>
            <a:picLocks noChangeAspect="1"/>
          </p:cNvPicPr>
          <p:nvPr/>
        </p:nvPicPr>
        <p:blipFill>
          <a:blip r:embed="rId9"/>
          <a:stretch>
            <a:fillRect/>
          </a:stretch>
        </p:blipFill>
        <p:spPr>
          <a:xfrm>
            <a:off x="5027612" y="4687716"/>
            <a:ext cx="1981200" cy="1971967"/>
          </a:xfrm>
          <a:prstGeom prst="rect">
            <a:avLst/>
          </a:prstGeom>
        </p:spPr>
      </p:pic>
      <p:pic>
        <p:nvPicPr>
          <p:cNvPr id="27" name="Picture 26">
            <a:extLst>
              <a:ext uri="{FF2B5EF4-FFF2-40B4-BE49-F238E27FC236}">
                <a16:creationId xmlns:a16="http://schemas.microsoft.com/office/drawing/2014/main" id="{057258AC-7B3B-4BB1-8DB1-48D9EA202A89}"/>
              </a:ext>
            </a:extLst>
          </p:cNvPr>
          <p:cNvPicPr>
            <a:picLocks noChangeAspect="1"/>
          </p:cNvPicPr>
          <p:nvPr/>
        </p:nvPicPr>
        <p:blipFill>
          <a:blip r:embed="rId10"/>
          <a:stretch>
            <a:fillRect/>
          </a:stretch>
        </p:blipFill>
        <p:spPr>
          <a:xfrm>
            <a:off x="8761412" y="4754683"/>
            <a:ext cx="2171700" cy="2011607"/>
          </a:xfrm>
          <a:prstGeom prst="rect">
            <a:avLst/>
          </a:prstGeom>
        </p:spPr>
      </p:pic>
    </p:spTree>
    <p:extLst>
      <p:ext uri="{BB962C8B-B14F-4D97-AF65-F5344CB8AC3E}">
        <p14:creationId xmlns:p14="http://schemas.microsoft.com/office/powerpoint/2010/main" val="144759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10-Ks Balance Sheet Dates</a:t>
            </a:r>
          </a:p>
        </p:txBody>
      </p:sp>
      <p:pic>
        <p:nvPicPr>
          <p:cNvPr id="6" name="Picture 5">
            <a:extLst>
              <a:ext uri="{FF2B5EF4-FFF2-40B4-BE49-F238E27FC236}">
                <a16:creationId xmlns:a16="http://schemas.microsoft.com/office/drawing/2014/main" id="{C2EBE7EF-6366-48DD-AD82-36E4D0569C7F}"/>
              </a:ext>
            </a:extLst>
          </p:cNvPr>
          <p:cNvPicPr>
            <a:picLocks noChangeAspect="1"/>
          </p:cNvPicPr>
          <p:nvPr/>
        </p:nvPicPr>
        <p:blipFill rotWithShape="1">
          <a:blip r:embed="rId3"/>
          <a:srcRect l="9989" t="22825" r="81657" b="37230"/>
          <a:stretch/>
        </p:blipFill>
        <p:spPr>
          <a:xfrm>
            <a:off x="1446212" y="1981200"/>
            <a:ext cx="2743200" cy="4495800"/>
          </a:xfrm>
          <a:prstGeom prst="rect">
            <a:avLst/>
          </a:prstGeom>
        </p:spPr>
      </p:pic>
      <p:pic>
        <p:nvPicPr>
          <p:cNvPr id="12" name="Content Placeholder 11">
            <a:extLst>
              <a:ext uri="{FF2B5EF4-FFF2-40B4-BE49-F238E27FC236}">
                <a16:creationId xmlns:a16="http://schemas.microsoft.com/office/drawing/2014/main" id="{05411CEC-77E5-4751-8F30-B3D086348DB5}"/>
              </a:ext>
            </a:extLst>
          </p:cNvPr>
          <p:cNvPicPr>
            <a:picLocks noGrp="1" noChangeAspect="1"/>
          </p:cNvPicPr>
          <p:nvPr>
            <p:ph idx="1"/>
          </p:nvPr>
        </p:nvPicPr>
        <p:blipFill rotWithShape="1">
          <a:blip r:embed="rId4"/>
          <a:srcRect l="10077" t="20862" r="81675" b="39005"/>
          <a:stretch/>
        </p:blipFill>
        <p:spPr>
          <a:xfrm>
            <a:off x="4837112" y="1960984"/>
            <a:ext cx="2743200" cy="4495800"/>
          </a:xfrm>
        </p:spPr>
      </p:pic>
      <p:pic>
        <p:nvPicPr>
          <p:cNvPr id="14" name="Picture 13">
            <a:extLst>
              <a:ext uri="{FF2B5EF4-FFF2-40B4-BE49-F238E27FC236}">
                <a16:creationId xmlns:a16="http://schemas.microsoft.com/office/drawing/2014/main" id="{3D1F2157-21F6-4D78-8381-AB3705843B73}"/>
              </a:ext>
            </a:extLst>
          </p:cNvPr>
          <p:cNvPicPr>
            <a:picLocks noChangeAspect="1"/>
          </p:cNvPicPr>
          <p:nvPr/>
        </p:nvPicPr>
        <p:blipFill rotWithShape="1">
          <a:blip r:embed="rId5"/>
          <a:srcRect l="9365" t="19565" r="81661" b="40913"/>
          <a:stretch/>
        </p:blipFill>
        <p:spPr>
          <a:xfrm>
            <a:off x="8075612" y="1960984"/>
            <a:ext cx="2895600" cy="4495800"/>
          </a:xfrm>
          <a:prstGeom prst="rect">
            <a:avLst/>
          </a:prstGeom>
        </p:spPr>
      </p:pic>
    </p:spTree>
    <p:extLst>
      <p:ext uri="{BB962C8B-B14F-4D97-AF65-F5344CB8AC3E}">
        <p14:creationId xmlns:p14="http://schemas.microsoft.com/office/powerpoint/2010/main" val="94789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How many 10-K reports were submitted by each company?</a:t>
            </a:r>
          </a:p>
        </p:txBody>
      </p:sp>
      <p:sp>
        <p:nvSpPr>
          <p:cNvPr id="4" name="Content Placeholder 3">
            <a:extLst>
              <a:ext uri="{FF2B5EF4-FFF2-40B4-BE49-F238E27FC236}">
                <a16:creationId xmlns:a16="http://schemas.microsoft.com/office/drawing/2014/main" id="{47FFFD68-6AB8-42A1-809B-DFBAEA6EAB53}"/>
              </a:ext>
            </a:extLst>
          </p:cNvPr>
          <p:cNvSpPr>
            <a:spLocks noGrp="1"/>
          </p:cNvSpPr>
          <p:nvPr>
            <p:ph idx="1"/>
          </p:nvPr>
        </p:nvSpPr>
        <p:spPr>
          <a:xfrm>
            <a:off x="1522413" y="1981200"/>
            <a:ext cx="9829799" cy="4495800"/>
          </a:xfrm>
        </p:spPr>
        <p:txBody>
          <a:bodyPr>
            <a:normAutofit/>
          </a:bodyPr>
          <a:lstStyle/>
          <a:p>
            <a:pPr marL="0" indent="0" algn="ctr">
              <a:buNone/>
            </a:pPr>
            <a:r>
              <a:rPr lang="en-US" sz="2000" dirty="0"/>
              <a:t>The Number of 10-Ks Reported by Each Company</a:t>
            </a:r>
          </a:p>
          <a:p>
            <a:pPr marL="0" indent="0" algn="ctr">
              <a:buNone/>
            </a:pPr>
            <a:endParaRPr lang="en-US" sz="2000" dirty="0"/>
          </a:p>
        </p:txBody>
      </p:sp>
      <p:pic>
        <p:nvPicPr>
          <p:cNvPr id="11" name="Picture 10">
            <a:extLst>
              <a:ext uri="{FF2B5EF4-FFF2-40B4-BE49-F238E27FC236}">
                <a16:creationId xmlns:a16="http://schemas.microsoft.com/office/drawing/2014/main" id="{1BA15706-A3FE-4256-942A-4D524A51D2E7}"/>
              </a:ext>
            </a:extLst>
          </p:cNvPr>
          <p:cNvPicPr>
            <a:picLocks noChangeAspect="1"/>
          </p:cNvPicPr>
          <p:nvPr/>
        </p:nvPicPr>
        <p:blipFill>
          <a:blip r:embed="rId3"/>
          <a:stretch>
            <a:fillRect/>
          </a:stretch>
        </p:blipFill>
        <p:spPr>
          <a:xfrm>
            <a:off x="4678474" y="2369486"/>
            <a:ext cx="3834330" cy="4107514"/>
          </a:xfrm>
          <a:prstGeom prst="rect">
            <a:avLst/>
          </a:prstGeom>
        </p:spPr>
      </p:pic>
      <p:pic>
        <p:nvPicPr>
          <p:cNvPr id="13" name="Picture 12">
            <a:extLst>
              <a:ext uri="{FF2B5EF4-FFF2-40B4-BE49-F238E27FC236}">
                <a16:creationId xmlns:a16="http://schemas.microsoft.com/office/drawing/2014/main" id="{7BD3B29E-ED20-417A-B79E-A310536415CC}"/>
              </a:ext>
            </a:extLst>
          </p:cNvPr>
          <p:cNvPicPr>
            <a:picLocks noChangeAspect="1"/>
          </p:cNvPicPr>
          <p:nvPr/>
        </p:nvPicPr>
        <p:blipFill rotWithShape="1">
          <a:blip r:embed="rId4"/>
          <a:srcRect l="4176" r="7351" b="3809"/>
          <a:stretch/>
        </p:blipFill>
        <p:spPr>
          <a:xfrm>
            <a:off x="1446212" y="2476500"/>
            <a:ext cx="3200400" cy="3848100"/>
          </a:xfrm>
          <a:prstGeom prst="rect">
            <a:avLst/>
          </a:prstGeom>
        </p:spPr>
      </p:pic>
      <p:pic>
        <p:nvPicPr>
          <p:cNvPr id="16" name="Picture 15">
            <a:extLst>
              <a:ext uri="{FF2B5EF4-FFF2-40B4-BE49-F238E27FC236}">
                <a16:creationId xmlns:a16="http://schemas.microsoft.com/office/drawing/2014/main" id="{C2005E62-B114-4D4C-B279-E7CA874C0319}"/>
              </a:ext>
            </a:extLst>
          </p:cNvPr>
          <p:cNvPicPr>
            <a:picLocks noChangeAspect="1"/>
          </p:cNvPicPr>
          <p:nvPr/>
        </p:nvPicPr>
        <p:blipFill>
          <a:blip r:embed="rId5"/>
          <a:stretch>
            <a:fillRect/>
          </a:stretch>
        </p:blipFill>
        <p:spPr>
          <a:xfrm>
            <a:off x="8475449" y="2388147"/>
            <a:ext cx="3505200" cy="3800475"/>
          </a:xfrm>
          <a:prstGeom prst="rect">
            <a:avLst/>
          </a:prstGeom>
        </p:spPr>
      </p:pic>
    </p:spTree>
    <p:extLst>
      <p:ext uri="{BB962C8B-B14F-4D97-AF65-F5344CB8AC3E}">
        <p14:creationId xmlns:p14="http://schemas.microsoft.com/office/powerpoint/2010/main" val="236026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明朝"/>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Currency symbols presentation (widescreen)</Template>
  <TotalTime>8341</TotalTime>
  <Words>2289</Words>
  <Application>Microsoft Office PowerPoint</Application>
  <PresentationFormat>Custom</PresentationFormat>
  <Paragraphs>141</Paragraphs>
  <Slides>25</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-apple-system</vt:lpstr>
      <vt:lpstr>Arial</vt:lpstr>
      <vt:lpstr>Calibri</vt:lpstr>
      <vt:lpstr>Cambria</vt:lpstr>
      <vt:lpstr>Helvetica</vt:lpstr>
      <vt:lpstr>Helvetica Neue</vt:lpstr>
      <vt:lpstr>Roboto</vt:lpstr>
      <vt:lpstr>Verdana</vt:lpstr>
      <vt:lpstr>Currency Symbols 16x9</vt:lpstr>
      <vt:lpstr>Securities and Exchange Commission EDGAR Stock Market 2020  Analysis  (Quarters 1- 3)</vt:lpstr>
      <vt:lpstr>Data Questions</vt:lpstr>
      <vt:lpstr>What is EDGAR?</vt:lpstr>
      <vt:lpstr>Let’s dive in…</vt:lpstr>
      <vt:lpstr>Submission Types of Reports</vt:lpstr>
      <vt:lpstr>The Number of Annual 10-K Forms</vt:lpstr>
      <vt:lpstr>Most Common Fiscal Years</vt:lpstr>
      <vt:lpstr>10-Ks Balance Sheet Dates</vt:lpstr>
      <vt:lpstr>How many 10-K reports were submitted by each company?</vt:lpstr>
      <vt:lpstr>10-Ks Data in 2020 is valid through...</vt:lpstr>
      <vt:lpstr>10-Ks FY2020 Only Data is Valid through…</vt:lpstr>
      <vt:lpstr>The Number of 10-Ks for FY 2020 Reported by Each Company</vt:lpstr>
      <vt:lpstr>Just a 10-K snapshot of AMERICAN SOFTWARE, INC.</vt:lpstr>
      <vt:lpstr>What are the top 3 companies?</vt:lpstr>
      <vt:lpstr>Key Performance Indicators </vt:lpstr>
      <vt:lpstr>Five Year Common Stock Price Analysis </vt:lpstr>
      <vt:lpstr>Average Share Price of Nike, Inc. Common Stock With Forecast</vt:lpstr>
      <vt:lpstr>Average Share Price of Microsoft Common Stock With Forecast</vt:lpstr>
      <vt:lpstr>Average Share Price of KLA Corp Common Stock With Forecast</vt:lpstr>
      <vt:lpstr>Conclusions</vt:lpstr>
      <vt:lpstr>Glossary</vt:lpstr>
      <vt:lpstr>Glossary (cont.)</vt:lpstr>
      <vt:lpstr>Sources</vt:lpstr>
      <vt:lpstr>Sources (continued)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2015-2020</dc:title>
  <dc:creator>Natalia Zemchikhina</dc:creator>
  <cp:lastModifiedBy>Natalia Zemchikhina</cp:lastModifiedBy>
  <cp:revision>122</cp:revision>
  <dcterms:created xsi:type="dcterms:W3CDTF">2020-12-01T03:20:51Z</dcterms:created>
  <dcterms:modified xsi:type="dcterms:W3CDTF">2021-01-05T01:41:30Z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